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310" r:id="rId2"/>
    <p:sldId id="322" r:id="rId3"/>
    <p:sldId id="314" r:id="rId4"/>
    <p:sldId id="283" r:id="rId5"/>
    <p:sldId id="295" r:id="rId6"/>
    <p:sldId id="318" r:id="rId7"/>
    <p:sldId id="327" r:id="rId8"/>
    <p:sldId id="328" r:id="rId9"/>
    <p:sldId id="324" r:id="rId10"/>
    <p:sldId id="259" r:id="rId11"/>
    <p:sldId id="307" r:id="rId12"/>
    <p:sldId id="312" r:id="rId13"/>
    <p:sldId id="294" r:id="rId14"/>
    <p:sldId id="320" r:id="rId15"/>
    <p:sldId id="321" r:id="rId16"/>
    <p:sldId id="30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0EB8"/>
    <a:srgbClr val="390BFE"/>
    <a:srgbClr val="BC00A0"/>
    <a:srgbClr val="286BFE"/>
    <a:srgbClr val="457EFE"/>
    <a:srgbClr val="E2EBFE"/>
    <a:srgbClr val="EFF3F3"/>
    <a:srgbClr val="F4F6F4"/>
    <a:srgbClr val="D7E2F7"/>
    <a:srgbClr val="D1D1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62" autoAdjust="0"/>
    <p:restoredTop sz="46175" autoAdjust="0"/>
  </p:normalViewPr>
  <p:slideViewPr>
    <p:cSldViewPr snapToGrid="0">
      <p:cViewPr varScale="1">
        <p:scale>
          <a:sx n="54" d="100"/>
          <a:sy n="54" d="100"/>
        </p:scale>
        <p:origin x="2224"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734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862" b="0" i="0" u="none" strike="noStrike" kern="1200" spc="0" baseline="0">
                <a:solidFill>
                  <a:schemeClr val="tx1"/>
                </a:solidFill>
                <a:latin typeface="+mn-lt"/>
                <a:ea typeface="+mn-ea"/>
                <a:cs typeface="+mn-cs"/>
              </a:defRPr>
            </a:pPr>
            <a:r>
              <a:rPr lang="en-US" b="1" dirty="0">
                <a:solidFill>
                  <a:schemeClr val="tx1"/>
                </a:solidFill>
              </a:rPr>
              <a:t>How are we acquiring users now?</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22148176407126188"/>
          <c:y val="0.21297003145017818"/>
          <c:w val="0.4841864426435199"/>
          <c:h val="0.57661827565733814"/>
        </c:manualLayout>
      </c:layout>
      <c:pieChart>
        <c:varyColors val="1"/>
        <c:ser>
          <c:idx val="0"/>
          <c:order val="0"/>
          <c:tx>
            <c:strRef>
              <c:f>Sheet1!$B$1</c:f>
              <c:strCache>
                <c:ptCount val="1"/>
                <c:pt idx="0">
                  <c:v>Sales</c:v>
                </c:pt>
              </c:strCache>
            </c:strRef>
          </c:tx>
          <c:dPt>
            <c:idx val="0"/>
            <c:bubble3D val="0"/>
            <c:spPr>
              <a:solidFill>
                <a:schemeClr val="accent1">
                  <a:shade val="50000"/>
                </a:schemeClr>
              </a:solidFill>
              <a:ln w="19050">
                <a:solidFill>
                  <a:schemeClr val="lt1"/>
                </a:solidFill>
              </a:ln>
              <a:effectLst/>
            </c:spPr>
            <c:extLst>
              <c:ext xmlns:c16="http://schemas.microsoft.com/office/drawing/2014/chart" uri="{C3380CC4-5D6E-409C-BE32-E72D297353CC}">
                <c16:uniqueId val="{00000004-79B0-49FC-9144-55468D4FD5C8}"/>
              </c:ext>
            </c:extLst>
          </c:dPt>
          <c:dPt>
            <c:idx val="1"/>
            <c:bubble3D val="0"/>
            <c:spPr>
              <a:solidFill>
                <a:schemeClr val="accent1">
                  <a:shade val="70000"/>
                </a:schemeClr>
              </a:solidFill>
              <a:ln w="19050">
                <a:solidFill>
                  <a:schemeClr val="lt1"/>
                </a:solidFill>
              </a:ln>
              <a:effectLst/>
            </c:spPr>
            <c:extLst>
              <c:ext xmlns:c16="http://schemas.microsoft.com/office/drawing/2014/chart" uri="{C3380CC4-5D6E-409C-BE32-E72D297353CC}">
                <c16:uniqueId val="{00000005-79B0-49FC-9144-55468D4FD5C8}"/>
              </c:ext>
            </c:extLst>
          </c:dPt>
          <c:dPt>
            <c:idx val="2"/>
            <c:bubble3D val="0"/>
            <c:spPr>
              <a:solidFill>
                <a:schemeClr val="accent1">
                  <a:shade val="90000"/>
                </a:schemeClr>
              </a:solidFill>
              <a:ln w="19050">
                <a:solidFill>
                  <a:schemeClr val="lt1"/>
                </a:solidFill>
              </a:ln>
              <a:effectLst/>
            </c:spPr>
            <c:extLst>
              <c:ext xmlns:c16="http://schemas.microsoft.com/office/drawing/2014/chart" uri="{C3380CC4-5D6E-409C-BE32-E72D297353CC}">
                <c16:uniqueId val="{00000006-79B0-49FC-9144-55468D4FD5C8}"/>
              </c:ext>
            </c:extLst>
          </c:dPt>
          <c:dPt>
            <c:idx val="3"/>
            <c:bubble3D val="0"/>
            <c:spPr>
              <a:solidFill>
                <a:schemeClr val="accent1"/>
              </a:solidFill>
              <a:ln w="19050">
                <a:solidFill>
                  <a:schemeClr val="lt1"/>
                </a:solidFill>
              </a:ln>
              <a:effectLst/>
            </c:spPr>
            <c:extLst>
              <c:ext xmlns:c16="http://schemas.microsoft.com/office/drawing/2014/chart" uri="{C3380CC4-5D6E-409C-BE32-E72D297353CC}">
                <c16:uniqueId val="{00000007-79B0-49FC-9144-55468D4FD5C8}"/>
              </c:ext>
            </c:extLst>
          </c:dPt>
          <c:dPt>
            <c:idx val="4"/>
            <c:bubble3D val="0"/>
            <c:spPr>
              <a:solidFill>
                <a:schemeClr val="accent1">
                  <a:tint val="70000"/>
                </a:schemeClr>
              </a:solidFill>
              <a:ln w="19050">
                <a:solidFill>
                  <a:schemeClr val="lt1"/>
                </a:solidFill>
              </a:ln>
              <a:effectLst/>
            </c:spPr>
            <c:extLst>
              <c:ext xmlns:c16="http://schemas.microsoft.com/office/drawing/2014/chart" uri="{C3380CC4-5D6E-409C-BE32-E72D297353CC}">
                <c16:uniqueId val="{00000008-79B0-49FC-9144-55468D4FD5C8}"/>
              </c:ext>
            </c:extLst>
          </c:dPt>
          <c:dPt>
            <c:idx val="5"/>
            <c:bubble3D val="0"/>
            <c:spPr>
              <a:solidFill>
                <a:schemeClr val="accent1">
                  <a:tint val="65000"/>
                </a:schemeClr>
              </a:solidFill>
              <a:ln w="19050">
                <a:solidFill>
                  <a:schemeClr val="lt1"/>
                </a:solidFill>
              </a:ln>
              <a:effectLst/>
            </c:spPr>
            <c:extLst>
              <c:ext xmlns:c16="http://schemas.microsoft.com/office/drawing/2014/chart" uri="{C3380CC4-5D6E-409C-BE32-E72D297353CC}">
                <c16:uniqueId val="{0000000A-79B0-49FC-9144-55468D4FD5C8}"/>
              </c:ext>
            </c:extLst>
          </c:dPt>
          <c:dPt>
            <c:idx val="6"/>
            <c:bubble3D val="0"/>
            <c:spPr>
              <a:solidFill>
                <a:schemeClr val="accent1">
                  <a:tint val="48000"/>
                </a:schemeClr>
              </a:solidFill>
              <a:ln w="19050">
                <a:solidFill>
                  <a:schemeClr val="lt1"/>
                </a:solidFill>
              </a:ln>
              <a:effectLst/>
            </c:spPr>
            <c:extLst>
              <c:ext xmlns:c16="http://schemas.microsoft.com/office/drawing/2014/chart" uri="{C3380CC4-5D6E-409C-BE32-E72D297353CC}">
                <c16:uniqueId val="{0000000D-EA21-314C-AEEA-AA47BC936AA0}"/>
              </c:ext>
            </c:extLst>
          </c:dPt>
          <c:dLbls>
            <c:dLbl>
              <c:idx val="0"/>
              <c:layout>
                <c:manualLayout>
                  <c:x val="6.7715986331768905E-3"/>
                  <c:y val="-9.1009251456383763E-2"/>
                </c:manualLayout>
              </c:layout>
              <c:tx>
                <c:rich>
                  <a:bodyPr/>
                  <a:lstStyle/>
                  <a:p>
                    <a:fld id="{C1B5EC27-8760-4488-A7B3-A3F3B5E17ECA}" type="CATEGORYNAME">
                      <a:rPr lang="en-US" b="1">
                        <a:latin typeface="Brutel" pitchFamily="50" charset="0"/>
                      </a:rPr>
                      <a:pPr/>
                      <a:t>[CATEGORY NAME]</a:t>
                    </a:fld>
                    <a:r>
                      <a:rPr lang="en-US" b="1" baseline="0" dirty="0">
                        <a:latin typeface="Brutel" pitchFamily="50" charset="0"/>
                      </a:rPr>
                      <a:t>
</a:t>
                    </a:r>
                    <a:fld id="{1DCC2E8E-2C3C-4824-9E3C-9D2496D3D5DD}" type="PERCENTAGE">
                      <a:rPr lang="en-US" b="1" baseline="0">
                        <a:latin typeface="Brutel" pitchFamily="50" charset="0"/>
                      </a:rPr>
                      <a:pPr/>
                      <a:t>[PERCENTAGE]</a:t>
                    </a:fld>
                    <a:endParaRPr lang="en-US" b="1" baseline="0" dirty="0">
                      <a:latin typeface="Brutel" pitchFamily="50" charset="0"/>
                    </a:endParaRP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79B0-49FC-9144-55468D4FD5C8}"/>
                </c:ext>
              </c:extLst>
            </c:dLbl>
            <c:dLbl>
              <c:idx val="1"/>
              <c:layout>
                <c:manualLayout>
                  <c:x val="-0.56957383182170596"/>
                  <c:y val="1.9021574491757325E-2"/>
                </c:manualLayout>
              </c:layout>
              <c:tx>
                <c:rich>
                  <a:bodyPr/>
                  <a:lstStyle/>
                  <a:p>
                    <a:fld id="{DA2BD790-65FB-429B-BC8A-A535B7747423}" type="CATEGORYNAME">
                      <a:rPr lang="en-US" b="1">
                        <a:solidFill>
                          <a:srgbClr val="FF0000"/>
                        </a:solidFill>
                        <a:latin typeface="Brutel" pitchFamily="50" charset="0"/>
                      </a:rPr>
                      <a:pPr/>
                      <a:t>[CATEGORY NAME]</a:t>
                    </a:fld>
                    <a:r>
                      <a:rPr lang="en-US" b="1" baseline="0" dirty="0">
                        <a:solidFill>
                          <a:srgbClr val="FF0000"/>
                        </a:solidFill>
                        <a:latin typeface="Brutel" pitchFamily="50" charset="0"/>
                      </a:rPr>
                      <a:t>
</a:t>
                    </a:r>
                    <a:fld id="{D5556AE7-BCAE-4F87-B559-5E6F44464931}" type="PERCENTAGE">
                      <a:rPr lang="en-US" b="1" baseline="0">
                        <a:solidFill>
                          <a:srgbClr val="FF0000"/>
                        </a:solidFill>
                        <a:latin typeface="Brutel" pitchFamily="50" charset="0"/>
                      </a:rPr>
                      <a:pPr/>
                      <a:t>[PERCENTAGE]</a:t>
                    </a:fld>
                    <a:endParaRPr lang="en-US" b="1" baseline="0" dirty="0">
                      <a:solidFill>
                        <a:srgbClr val="FF0000"/>
                      </a:solidFill>
                      <a:latin typeface="Brutel" pitchFamily="50" charset="0"/>
                    </a:endParaRP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79B0-49FC-9144-55468D4FD5C8}"/>
                </c:ext>
              </c:extLst>
            </c:dLbl>
            <c:dLbl>
              <c:idx val="2"/>
              <c:layout>
                <c:manualLayout>
                  <c:x val="7.9894657822518117E-2"/>
                  <c:y val="4.8253349269558883E-2"/>
                </c:manualLayout>
              </c:layout>
              <c:tx>
                <c:rich>
                  <a:bodyPr/>
                  <a:lstStyle/>
                  <a:p>
                    <a:fld id="{5AC17932-18AD-43BC-A1E1-6EB49AE61EE7}" type="CATEGORYNAME">
                      <a:rPr lang="en-US" b="1" dirty="0">
                        <a:latin typeface="Brutel" pitchFamily="50" charset="0"/>
                      </a:rPr>
                      <a:pPr/>
                      <a:t>[CATEGORY NAME]</a:t>
                    </a:fld>
                    <a:r>
                      <a:rPr lang="en-US" b="1" baseline="0" dirty="0">
                        <a:latin typeface="Brutel" pitchFamily="50" charset="0"/>
                      </a:rPr>
                      <a:t>
</a:t>
                    </a:r>
                    <a:fld id="{7254C853-F42C-4EDA-A709-7C0056CDD4C1}" type="PERCENTAGE">
                      <a:rPr lang="en-US" b="1" baseline="0" dirty="0">
                        <a:latin typeface="Brutel" pitchFamily="50" charset="0"/>
                      </a:rPr>
                      <a:pPr/>
                      <a:t>[PERCENTAGE]</a:t>
                    </a:fld>
                    <a:endParaRPr lang="en-US" b="1" baseline="0" dirty="0">
                      <a:latin typeface="Brutel" pitchFamily="50" charset="0"/>
                    </a:endParaRP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79B0-49FC-9144-55468D4FD5C8}"/>
                </c:ext>
              </c:extLst>
            </c:dLbl>
            <c:dLbl>
              <c:idx val="3"/>
              <c:layout>
                <c:manualLayout>
                  <c:x val="-0.4954070318364735"/>
                  <c:y val="9.5525372197161215E-2"/>
                </c:manualLayout>
              </c:layout>
              <c:tx>
                <c:rich>
                  <a:bodyPr/>
                  <a:lstStyle/>
                  <a:p>
                    <a:fld id="{ACF0FC3A-F967-429F-AE6B-1134CFBEA081}" type="CATEGORYNAME">
                      <a:rPr lang="en-US" b="1">
                        <a:solidFill>
                          <a:srgbClr val="FF0000"/>
                        </a:solidFill>
                        <a:latin typeface="Brutel" pitchFamily="50" charset="0"/>
                      </a:rPr>
                      <a:pPr/>
                      <a:t>[CATEGORY NAME]</a:t>
                    </a:fld>
                    <a:r>
                      <a:rPr lang="en-US" b="1" baseline="0" dirty="0">
                        <a:solidFill>
                          <a:srgbClr val="FF0000"/>
                        </a:solidFill>
                        <a:latin typeface="Brutel" pitchFamily="50" charset="0"/>
                      </a:rPr>
                      <a:t>
</a:t>
                    </a:r>
                    <a:fld id="{0CF48408-6C02-448B-AC14-8EB3BA0F62EE}" type="PERCENTAGE">
                      <a:rPr lang="en-US" b="1" baseline="0">
                        <a:solidFill>
                          <a:srgbClr val="FF0000"/>
                        </a:solidFill>
                        <a:latin typeface="Brutel" pitchFamily="50" charset="0"/>
                      </a:rPr>
                      <a:pPr/>
                      <a:t>[PERCENTAGE]</a:t>
                    </a:fld>
                    <a:endParaRPr lang="en-US" b="1" baseline="0" dirty="0">
                      <a:solidFill>
                        <a:srgbClr val="FF0000"/>
                      </a:solidFill>
                      <a:latin typeface="Brutel" pitchFamily="50" charset="0"/>
                    </a:endParaRP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79B0-49FC-9144-55468D4FD5C8}"/>
                </c:ext>
              </c:extLst>
            </c:dLbl>
            <c:dLbl>
              <c:idx val="4"/>
              <c:layout>
                <c:manualLayout>
                  <c:x val="-0.37279497245433324"/>
                  <c:y val="0.10270438484883536"/>
                </c:manualLayout>
              </c:layout>
              <c:tx>
                <c:rich>
                  <a:bodyPr/>
                  <a:lstStyle/>
                  <a:p>
                    <a:fld id="{40566D2F-AB3C-447A-96F9-C9D5FBA8547F}" type="CATEGORYNAME">
                      <a:rPr lang="en-US" b="1">
                        <a:solidFill>
                          <a:srgbClr val="FF0000"/>
                        </a:solidFill>
                        <a:latin typeface="Brutel" pitchFamily="50" charset="0"/>
                      </a:rPr>
                      <a:pPr/>
                      <a:t>[CATEGORY NAME]</a:t>
                    </a:fld>
                    <a:r>
                      <a:rPr lang="en-US" b="1" baseline="0" dirty="0">
                        <a:solidFill>
                          <a:srgbClr val="FF0000"/>
                        </a:solidFill>
                        <a:latin typeface="Brutel" pitchFamily="50" charset="0"/>
                      </a:rPr>
                      <a:t>
</a:t>
                    </a:r>
                    <a:fld id="{F0CABB3C-2C77-4C3F-B502-96EF65940E3F}" type="PERCENTAGE">
                      <a:rPr lang="en-US" b="1" baseline="0">
                        <a:solidFill>
                          <a:srgbClr val="FF0000"/>
                        </a:solidFill>
                        <a:latin typeface="Brutel" pitchFamily="50" charset="0"/>
                      </a:rPr>
                      <a:pPr/>
                      <a:t>[PERCENTAGE]</a:t>
                    </a:fld>
                    <a:endParaRPr lang="en-US" b="1" baseline="0" dirty="0">
                      <a:solidFill>
                        <a:srgbClr val="FF0000"/>
                      </a:solidFill>
                      <a:latin typeface="Brutel" pitchFamily="50" charset="0"/>
                    </a:endParaRP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8-79B0-49FC-9144-55468D4FD5C8}"/>
                </c:ext>
              </c:extLst>
            </c:dLbl>
            <c:dLbl>
              <c:idx val="5"/>
              <c:layout>
                <c:manualLayout>
                  <c:x val="-0.16014833228729536"/>
                  <c:y val="9.0714761755261428E-2"/>
                </c:manualLayout>
              </c:layout>
              <c:tx>
                <c:rich>
                  <a:bodyPr/>
                  <a:lstStyle/>
                  <a:p>
                    <a:fld id="{6863B15D-0315-4C4C-BC67-00F69E3A8517}" type="CATEGORYNAME">
                      <a:rPr lang="en-US" b="1">
                        <a:latin typeface="Brutel" pitchFamily="50" charset="0"/>
                      </a:rPr>
                      <a:pPr/>
                      <a:t>[CATEGORY NAME]</a:t>
                    </a:fld>
                    <a:r>
                      <a:rPr lang="en-US" b="1" baseline="0" dirty="0">
                        <a:latin typeface="Brutel" pitchFamily="50" charset="0"/>
                      </a:rPr>
                      <a:t>
</a:t>
                    </a:r>
                    <a:fld id="{018C9ECF-F5CC-45F5-9FB2-33B9E121BAD4}" type="PERCENTAGE">
                      <a:rPr lang="en-US" b="1" baseline="0">
                        <a:latin typeface="Brutel" pitchFamily="50" charset="0"/>
                      </a:rPr>
                      <a:pPr/>
                      <a:t>[PERCENTAGE]</a:t>
                    </a:fld>
                    <a:endParaRPr lang="en-US" b="1" baseline="0" dirty="0">
                      <a:latin typeface="Brutel" pitchFamily="50" charset="0"/>
                    </a:endParaRP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A-79B0-49FC-9144-55468D4FD5C8}"/>
                </c:ext>
              </c:extLst>
            </c:dLbl>
            <c:dLbl>
              <c:idx val="6"/>
              <c:layout>
                <c:manualLayout>
                  <c:x val="-5.8348408586536067E-2"/>
                  <c:y val="-2.3316827956693122E-2"/>
                </c:manualLayout>
              </c:layout>
              <c:tx>
                <c:rich>
                  <a:bodyPr/>
                  <a:lstStyle/>
                  <a:p>
                    <a:fld id="{77C81A5C-EC14-4A48-B4A8-187AE7A24FB7}" type="CATEGORYNAME">
                      <a:rPr lang="en-US" b="1">
                        <a:latin typeface="Brutel" pitchFamily="50" charset="0"/>
                      </a:rPr>
                      <a:pPr/>
                      <a:t>[CATEGORY NAME]</a:t>
                    </a:fld>
                    <a:r>
                      <a:rPr lang="en-US" b="1" baseline="0" dirty="0">
                        <a:latin typeface="Brutel" pitchFamily="50" charset="0"/>
                      </a:rPr>
                      <a:t>
</a:t>
                    </a:r>
                    <a:fld id="{956E0BD6-2536-4F41-9828-C34683E80223}" type="PERCENTAGE">
                      <a:rPr lang="en-US" b="1" baseline="0">
                        <a:latin typeface="Brutel" pitchFamily="50" charset="0"/>
                      </a:rPr>
                      <a:pPr/>
                      <a:t>[PERCENTAGE]</a:t>
                    </a:fld>
                    <a:endParaRPr lang="en-US" b="1" baseline="0" dirty="0">
                      <a:latin typeface="Brutel" pitchFamily="50" charset="0"/>
                    </a:endParaRP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D-EA21-314C-AEEA-AA47BC936AA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19050" cap="sq" cmpd="sng" algn="ctr">
                  <a:solidFill>
                    <a:schemeClr val="tx1">
                      <a:lumMod val="35000"/>
                      <a:lumOff val="65000"/>
                    </a:schemeClr>
                  </a:solidFill>
                  <a:prstDash val="sysDash"/>
                  <a:miter lim="800000"/>
                </a:ln>
                <a:effectLst/>
              </c:spPr>
            </c:leaderLines>
            <c:extLst>
              <c:ext xmlns:c15="http://schemas.microsoft.com/office/drawing/2012/chart" uri="{CE6537A1-D6FC-4f65-9D91-7224C49458BB}"/>
            </c:extLst>
          </c:dLbls>
          <c:cat>
            <c:strRef>
              <c:f>Sheet1!$A$2:$A$8</c:f>
              <c:strCache>
                <c:ptCount val="7"/>
                <c:pt idx="0">
                  <c:v>Organic Search</c:v>
                </c:pt>
                <c:pt idx="1">
                  <c:v>Referral</c:v>
                </c:pt>
                <c:pt idx="2">
                  <c:v>Social</c:v>
                </c:pt>
                <c:pt idx="3">
                  <c:v>Email</c:v>
                </c:pt>
                <c:pt idx="4">
                  <c:v>Paid</c:v>
                </c:pt>
                <c:pt idx="5">
                  <c:v>Display Ads</c:v>
                </c:pt>
                <c:pt idx="6">
                  <c:v>Direct</c:v>
                </c:pt>
              </c:strCache>
            </c:strRef>
          </c:cat>
          <c:val>
            <c:numRef>
              <c:f>Sheet1!$B$2:$B$8</c:f>
              <c:numCache>
                <c:formatCode>General</c:formatCode>
                <c:ptCount val="7"/>
                <c:pt idx="0">
                  <c:v>38.25</c:v>
                </c:pt>
                <c:pt idx="1">
                  <c:v>0</c:v>
                </c:pt>
                <c:pt idx="2">
                  <c:v>4.34</c:v>
                </c:pt>
                <c:pt idx="3">
                  <c:v>0</c:v>
                </c:pt>
                <c:pt idx="4">
                  <c:v>0</c:v>
                </c:pt>
                <c:pt idx="5">
                  <c:v>2.0099999999999998</c:v>
                </c:pt>
                <c:pt idx="6">
                  <c:v>55.4</c:v>
                </c:pt>
              </c:numCache>
            </c:numRef>
          </c:val>
          <c:extLst>
            <c:ext xmlns:c16="http://schemas.microsoft.com/office/drawing/2014/chart" uri="{C3380CC4-5D6E-409C-BE32-E72D297353CC}">
              <c16:uniqueId val="{00000000-79B0-49FC-9144-55468D4FD5C8}"/>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eg>
</file>

<file path=ppt/media/image11.jpeg>
</file>

<file path=ppt/media/image12.png>
</file>

<file path=ppt/media/image13.png>
</file>

<file path=ppt/media/image14.jpeg>
</file>

<file path=ppt/media/image15.jpeg>
</file>

<file path=ppt/media/image16.jpeg>
</file>

<file path=ppt/media/image2.jpg>
</file>

<file path=ppt/media/image3.png>
</file>

<file path=ppt/media/image4.jp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709654-8D23-4182-B1E6-E202F205D9EC}" type="datetimeFigureOut">
              <a:rPr lang="en-IN" smtClean="0"/>
              <a:t>02/02/24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B5EF21-2F7D-406F-B991-9465D15043D3}" type="slidenum">
              <a:rPr lang="en-IN" smtClean="0"/>
              <a:t>‹#›</a:t>
            </a:fld>
            <a:endParaRPr lang="en-IN"/>
          </a:p>
        </p:txBody>
      </p:sp>
    </p:spTree>
    <p:extLst>
      <p:ext uri="{BB962C8B-B14F-4D97-AF65-F5344CB8AC3E}">
        <p14:creationId xmlns:p14="http://schemas.microsoft.com/office/powerpoint/2010/main" val="2642714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IN" sz="1800" b="0" i="0" u="none" strike="noStrike" dirty="0">
                <a:solidFill>
                  <a:srgbClr val="000000"/>
                </a:solidFill>
                <a:effectLst/>
                <a:latin typeface="Arial" panose="020B0604020202020204" pitchFamily="34" charset="0"/>
              </a:rPr>
              <a:t>• Good evening, everyone. Thank you for your presence. We're diving into a realm where opinions become investments, and </a:t>
            </a:r>
            <a:r>
              <a:rPr lang="en-IN" sz="1800" b="0" i="0" u="none" strike="noStrike" dirty="0" err="1">
                <a:solidFill>
                  <a:srgbClr val="000000"/>
                </a:solidFill>
                <a:effectLst/>
                <a:latin typeface="Arial" panose="020B0604020202020204" pitchFamily="34" charset="0"/>
              </a:rPr>
              <a:t>TradeX</a:t>
            </a:r>
            <a:r>
              <a:rPr lang="en-IN" sz="1800" b="0" i="0" u="none" strike="noStrike" dirty="0">
                <a:solidFill>
                  <a:srgbClr val="000000"/>
                </a:solidFill>
                <a:effectLst/>
                <a:latin typeface="Arial" panose="020B0604020202020204" pitchFamily="34" charset="0"/>
              </a:rPr>
              <a:t> is in this revolutionary journey.  </a:t>
            </a:r>
            <a:endParaRPr lang="en-IN" b="0" dirty="0">
              <a:effectLst/>
            </a:endParaRPr>
          </a:p>
          <a:p>
            <a:pPr rtl="0">
              <a:spcBef>
                <a:spcPts val="0"/>
              </a:spcBef>
              <a:spcAft>
                <a:spcPts val="0"/>
              </a:spcAft>
            </a:pPr>
            <a:br>
              <a:rPr lang="en-IN" b="0" dirty="0">
                <a:effectLst/>
              </a:rPr>
            </a:br>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1</a:t>
            </a:fld>
            <a:endParaRPr lang="en-IN"/>
          </a:p>
        </p:txBody>
      </p:sp>
    </p:spTree>
    <p:extLst>
      <p:ext uri="{BB962C8B-B14F-4D97-AF65-F5344CB8AC3E}">
        <p14:creationId xmlns:p14="http://schemas.microsoft.com/office/powerpoint/2010/main" val="3741578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Acquisition: Now and Post-Launch Let's talk about the engine that powers our user acquisition strategies. Currently, we've got four significant channels propelling users to our website. As we look to the competitive landscape, it's evident that our competitors are tapping into three additional acquisition channels. Now, it's not just about numbers; it's about how strategically we can leverage these channels to fuel </a:t>
            </a:r>
            <a:r>
              <a:rPr lang="en-IN" sz="1200" b="0" i="0" u="none" strike="noStrike" dirty="0" err="1">
                <a:solidFill>
                  <a:srgbClr val="000000"/>
                </a:solidFill>
                <a:effectLst/>
                <a:latin typeface="Arial" panose="020B0604020202020204" pitchFamily="34" charset="0"/>
              </a:rPr>
              <a:t>TradeX's</a:t>
            </a:r>
            <a:r>
              <a:rPr lang="en-IN" sz="1200" b="0" i="0" u="none" strike="noStrike" dirty="0">
                <a:solidFill>
                  <a:srgbClr val="000000"/>
                </a:solidFill>
                <a:effectLst/>
                <a:latin typeface="Arial" panose="020B0604020202020204" pitchFamily="34" charset="0"/>
              </a:rPr>
              <a:t> ascent.</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So, what's the game plan?  </a:t>
            </a:r>
            <a:endParaRPr lang="en-IN" b="0" dirty="0">
              <a:effectLst/>
            </a:endParaRPr>
          </a:p>
          <a:p>
            <a:endParaRPr lang="en-IN" dirty="0"/>
          </a:p>
        </p:txBody>
      </p:sp>
      <p:sp>
        <p:nvSpPr>
          <p:cNvPr id="4" name="Slide Number Placeholder 3"/>
          <p:cNvSpPr>
            <a:spLocks noGrp="1"/>
          </p:cNvSpPr>
          <p:nvPr>
            <p:ph type="sldNum" sz="quarter" idx="5"/>
          </p:nvPr>
        </p:nvSpPr>
        <p:spPr/>
        <p:txBody>
          <a:bodyPr/>
          <a:lstStyle/>
          <a:p>
            <a:fld id="{45B5EF21-2F7D-406F-B991-9465D15043D3}" type="slidenum">
              <a:rPr lang="en-IN" smtClean="0"/>
              <a:t>10</a:t>
            </a:fld>
            <a:endParaRPr lang="en-IN"/>
          </a:p>
        </p:txBody>
      </p:sp>
    </p:spTree>
    <p:extLst>
      <p:ext uri="{BB962C8B-B14F-4D97-AF65-F5344CB8AC3E}">
        <p14:creationId xmlns:p14="http://schemas.microsoft.com/office/powerpoint/2010/main" val="1166285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Our channels encompass referrals, SEO, communities, partners, social media and email – each a powerhouse in its own right. Referrals go beyond marketing; they're the heartbeat of word-of-mouth growth. SEO is our digital calling card, ensuring that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is discovered by those searching for the predictive revolution. Communities bring a sense of belonging and engagement, fostering a vibrant ecosystem. And email, well, it's not just about onboarding but building relationships.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Now, post-launch, we're not just resting on our laurels but cranking it up a notch. We're weaving virality into the product, making referrals an integral part of the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experience. Imagine users not just trading but actively bringing in their peers. We're not just acquiring; we're spreading like wildfire.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SEO takes centre stage as we strategically create content around relevant product keywords. It's not just about being found; it's about being the first choice in the digital landscape.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And then, the power of online communities leaps. We're expanding our community team, amplifying our presence on platforms like Discord, Telegram, and Reddit. It's not just about trading; it's about building a movement.  </a:t>
            </a:r>
            <a:endParaRPr lang="en-IN" b="0" dirty="0">
              <a:effectLst/>
            </a:endParaRPr>
          </a:p>
          <a:p>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11</a:t>
            </a:fld>
            <a:endParaRPr lang="en-IN"/>
          </a:p>
        </p:txBody>
      </p:sp>
    </p:spTree>
    <p:extLst>
      <p:ext uri="{BB962C8B-B14F-4D97-AF65-F5344CB8AC3E}">
        <p14:creationId xmlns:p14="http://schemas.microsoft.com/office/powerpoint/2010/main" val="4247315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Recommended Technologies(Suraj)</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Now that we've delved into the strategies that will skyrocket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let's talk about the gears that will power this rocket. As we navigate the dynamic landscape of user acquisition, we must integrate the right technologies into our workflow. Let me walk you through some key recommendations to streamline and supercharge our operations.</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First on the list are Slack widgets. Think of it as our mission control. Slack is not just a messaging app; it's the lifeline that makes collaboration simple and efficient for teams. It's about staying connected, informed, and agile as we propel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to new heights.</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Now, let's talk analytics and tracking. Here, I recommend HubSpot, the powerhouse of inbound marketing software. It's not just about leads; it's about insights that will guide our marketing strategies. And to elevate our digital game, Google Optimize 360 is the go-to. We're not just testing variations; we're tailoring the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experience for each customer, creating a personalised journey that resonates.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Enter </a:t>
            </a:r>
            <a:r>
              <a:rPr lang="en-IN" sz="1200" b="0" i="0" u="none" strike="noStrike" dirty="0" err="1">
                <a:solidFill>
                  <a:srgbClr val="000000"/>
                </a:solidFill>
                <a:effectLst/>
                <a:latin typeface="Arial" panose="020B0604020202020204" pitchFamily="34" charset="0"/>
              </a:rPr>
              <a:t>Klaviyo</a:t>
            </a:r>
            <a:r>
              <a:rPr lang="en-IN" sz="1200" b="0" i="0" u="none" strike="noStrike" dirty="0">
                <a:solidFill>
                  <a:srgbClr val="000000"/>
                </a:solidFill>
                <a:effectLst/>
                <a:latin typeface="Arial" panose="020B0604020202020204" pitchFamily="34" charset="0"/>
              </a:rPr>
              <a:t>, our maestro for Customer Lifecycle Management. It's not just about managing; it's about orchestrating the entire lifecycle. It's about turning users into lifelong advocates.</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And when it comes to Content Management Systems, I present two formidable options: My Salesforce and </a:t>
            </a:r>
            <a:r>
              <a:rPr lang="en-IN" sz="1200" b="0" i="0" u="none" strike="noStrike" dirty="0" err="1">
                <a:solidFill>
                  <a:srgbClr val="000000"/>
                </a:solidFill>
                <a:effectLst/>
                <a:latin typeface="Arial" panose="020B0604020202020204" pitchFamily="34" charset="0"/>
              </a:rPr>
              <a:t>Clevertap</a:t>
            </a:r>
            <a:r>
              <a:rPr lang="en-IN" sz="1200" b="0" i="0" u="none" strike="noStrike" dirty="0">
                <a:solidFill>
                  <a:srgbClr val="000000"/>
                </a:solidFill>
                <a:effectLst/>
                <a:latin typeface="Arial" panose="020B0604020202020204" pitchFamily="34" charset="0"/>
              </a:rPr>
              <a:t>. Each is a heavyweight in customer relationship management (CRM) with unique strengths and capabilities.  </a:t>
            </a:r>
            <a:endParaRPr lang="en-IN" b="0" dirty="0">
              <a:effectLst/>
            </a:endParaRPr>
          </a:p>
          <a:p>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12</a:t>
            </a:fld>
            <a:endParaRPr lang="en-IN"/>
          </a:p>
        </p:txBody>
      </p:sp>
    </p:spTree>
    <p:extLst>
      <p:ext uri="{BB962C8B-B14F-4D97-AF65-F5344CB8AC3E}">
        <p14:creationId xmlns:p14="http://schemas.microsoft.com/office/powerpoint/2010/main" val="11196748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KPIs We've laid out the strategies and explored the personas, and now, it's time to dive into the metrics that will measure our success and illuminate the path forward.</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Let's dive into the first set of Key Performance Indicators - our Marketing KPIs. Now, these are the heartbeat of our strategy, giving us a pulse on how well we're connecting with our audience. Daily website visits are our front door. We want it bustling with activity, as every click represents a potential trader eager to invest in their opinions. Daily signups are our lifeblood - the more, the merrier! And DAUs/MAUs? Well, that's the essence of engagement, and we're aiming for nothing short of an electrifying dance of daily and monthly active users.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Now, onto our Product KPIs. This is where the magic happens. Average transactions per user are our indicator of involvement. We want our traders to participate actively, making bets and taking home wins. Retention rate, folks, is our golden ticket. We're not just about one-off trades; we're building a community. The longer our users stick around, the stronger our foundation becomes.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And finally, the Revenue KPIs - the sweet sound of success. The user-to-customer conversion rate is where the rubber meets the road. We're not just here for casual observers; we want committed investors. Last but certainly not least is LTV or lifetime value. This is where we measure the enduring impact of our platform on our users' lives.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is not just a platform; it's a movement. We are transforming opinions into investments, and our KPIs are the compass guiding us on this exhilarating journey. Remember our motto: What do you do with your opinion? Believe in it. Let's take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to new heights together!</a:t>
            </a:r>
            <a:endParaRPr lang="en-IN" b="0" dirty="0">
              <a:effectLst/>
            </a:endParaRPr>
          </a:p>
          <a:p>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13</a:t>
            </a:fld>
            <a:endParaRPr lang="en-IN"/>
          </a:p>
        </p:txBody>
      </p:sp>
    </p:spTree>
    <p:extLst>
      <p:ext uri="{BB962C8B-B14F-4D97-AF65-F5344CB8AC3E}">
        <p14:creationId xmlns:p14="http://schemas.microsoft.com/office/powerpoint/2010/main" val="248448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OEM Channels (</a:t>
            </a:r>
            <a:r>
              <a:rPr lang="en-IN" sz="1200" b="0" i="0" u="none" strike="noStrike" dirty="0" err="1">
                <a:solidFill>
                  <a:srgbClr val="000000"/>
                </a:solidFill>
                <a:effectLst/>
                <a:latin typeface="Arial" panose="020B0604020202020204" pitchFamily="34" charset="0"/>
              </a:rPr>
              <a:t>Puru</a:t>
            </a:r>
            <a:r>
              <a:rPr lang="en-IN" sz="1200" b="0" i="0" u="none" strike="noStrike" dirty="0">
                <a:solidFill>
                  <a:srgbClr val="000000"/>
                </a:solidFill>
                <a:effectLst/>
                <a:latin typeface="Arial" panose="020B0604020202020204" pitchFamily="34" charset="0"/>
              </a:rPr>
              <a:t>)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So, without giving too much away, let's dive into the exciting realm of OEM partnerships and how they tie into our pulse-quickening KPIs.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Now, while we're not dealing with physical hardware, our software can still find its way into the hearts and screens of users through strategic partnerships. Imagine having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at your fingertips, seamlessly integrated into the devices you use every day!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First up, mobile phone manufacturers. Picture this: the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app is pre-loaded on specific phone models, making trading on life's outcomes as easy as checking your messages. PC and laptop OEMs could offer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as pre-installed software, making every computer a gateway to the derivative trading revolution. And let's remember gaming console companies, where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becomes a downloadable gem in their app stores, ready for gamers to explore between rounds.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Securing these OEM channel partnerships is a challenge in the park. We're talking about adapting our platform to fit seamlessly into these devices, providing additional localisations, languages, and more. Of course, sweetening the deal with revenue share, licensing fees, or other juicy incentives to the OEM is key. It's an investment in custom integration and co-marketing efforts that will set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apart in these channels.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But here's the real kicker – our strategy. We're laser-focused on achieving minimal Customer Acquisition Cost (CAC), Cost Per Install (CPI), and Cost Per Mille (CPM). How? By unleashing the power of virality and a replicable growth playbook. We want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to spread like wildfire, and we will make it happen.</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Think about it - users love the platform, sharing their trading wins with friends, and those friends want in on the action. That's virality. And the growth playbook? It's all about identifying what works, documenting it, and then rinsing and repeating it. We're not reinventing the wheel but optimising it for maximum impact.  </a:t>
            </a:r>
            <a:endParaRPr lang="en-IN" b="0" dirty="0">
              <a:effectLst/>
            </a:endParaRPr>
          </a:p>
        </p:txBody>
      </p:sp>
      <p:sp>
        <p:nvSpPr>
          <p:cNvPr id="4" name="Slide Number Placeholder 3"/>
          <p:cNvSpPr>
            <a:spLocks noGrp="1"/>
          </p:cNvSpPr>
          <p:nvPr>
            <p:ph type="sldNum" sz="quarter" idx="5"/>
          </p:nvPr>
        </p:nvSpPr>
        <p:spPr/>
        <p:txBody>
          <a:bodyPr/>
          <a:lstStyle/>
          <a:p>
            <a:fld id="{45B5EF21-2F7D-406F-B991-9465D15043D3}" type="slidenum">
              <a:rPr lang="en-IN" smtClean="0"/>
              <a:t>14</a:t>
            </a:fld>
            <a:endParaRPr lang="en-IN"/>
          </a:p>
        </p:txBody>
      </p:sp>
    </p:spTree>
    <p:extLst>
      <p:ext uri="{BB962C8B-B14F-4D97-AF65-F5344CB8AC3E}">
        <p14:creationId xmlns:p14="http://schemas.microsoft.com/office/powerpoint/2010/main" val="28582548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Execution Summary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Let's dive into the core of our strategy – solving critical problems to propel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into a league of its own. Now, every challenge is an opportunity in disguise, and we've got some exciting solutions that will set the stage on fire. Buckle up because we're about to turn obstacles into triumphs!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First on the list: Poor website SEO and discovery. Our solution? Think of it as giving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a turbo boost in the digital race. We're talking technical optimisation, a strategic overhaul of our site architecture, and a content strategy that aligns seamlessly with prediction-related keywords and topics. We're not just upgrading; we're revolutionising our online presence.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Next up: Ineffective influencer marketing spending. Say goodbye to wasted resources. We're shifting gears, building authentic relationships with nano and micro-influencers who resonate with specific niche interests. It's not about the numbers; it's about genuine connections that speak directly to our audience.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Now, let's talk about user referrals and sharing. We're not just asking; we're inspiring action. Our referral program is getting a serious makeover. Think rewards, gamification, and social recognition. We're turning users into advocates, sparking organic promotion without the need for direct incentives. It's not just about trading; it's about building a movement.</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Moving on to the lack of community feel and engagement. Brace yourselves for a transformation. Forums, competitions, social features – we're creating an ecosystem where users don't just trade; they connect, compete, and collaborate.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isn't just a platform; it's a thriving community.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Finally, there is a need for differentiated positioning and messaging. We're putting our unique features in the spotlight. Blockchain, transparency, community – these aren't just buzzwords. They're the pillars that make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stand tall. Our marketing outreach is about to scream innovation and authenticity.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These solutions are not just fixes; they're elevations. We're not just solving problems; we're paving the way for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to redefine the game.  </a:t>
            </a:r>
          </a:p>
          <a:p>
            <a:pPr rtl="0">
              <a:spcBef>
                <a:spcPts val="0"/>
              </a:spcBef>
              <a:spcAft>
                <a:spcPts val="0"/>
              </a:spcAft>
            </a:pPr>
            <a:endParaRPr lang="en-IN" sz="1200" b="0" i="0" u="none" strike="noStrike" dirty="0">
              <a:solidFill>
                <a:srgbClr val="000000"/>
              </a:solidFill>
              <a:effectLst/>
              <a:latin typeface="Arial" panose="020B0604020202020204" pitchFamily="34" charset="0"/>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Closing Statement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We've identified challenges, unleashed innovative solutions, and set the stage for a monumental shift.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isn't just a platform; it's a movement. It is a movement where opinions become investments, challenges become opportunities, and every user is not just a trader but a part of a vibrant community.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isn't just shaping the future; it's defining it. Thank you for being part of this presentation. That’s team DTAI signing off. Thank You again.</a:t>
            </a:r>
            <a:endParaRPr lang="en-IN" b="0" dirty="0">
              <a:effectLst/>
            </a:endParaRPr>
          </a:p>
          <a:p>
            <a:endParaRPr lang="en-IN" sz="1200" b="0" i="0" u="none" strike="noStrike" dirty="0">
              <a:solidFill>
                <a:srgbClr val="000000"/>
              </a:solidFill>
              <a:effectLst/>
              <a:latin typeface="Arial" panose="020B0604020202020204" pitchFamily="34" charset="0"/>
            </a:endParaRPr>
          </a:p>
          <a:p>
            <a:pPr rtl="0">
              <a:spcBef>
                <a:spcPts val="0"/>
              </a:spcBef>
              <a:spcAft>
                <a:spcPts val="0"/>
              </a:spcAft>
            </a:pPr>
            <a:endParaRPr lang="en-IN" sz="1200" b="0" i="0" u="none" strike="noStrike" dirty="0">
              <a:solidFill>
                <a:srgbClr val="000000"/>
              </a:solidFill>
              <a:effectLst/>
              <a:latin typeface="Arial" panose="020B0604020202020204" pitchFamily="34" charset="0"/>
            </a:endParaRPr>
          </a:p>
          <a:p>
            <a:pPr rtl="0">
              <a:spcBef>
                <a:spcPts val="0"/>
              </a:spcBef>
              <a:spcAft>
                <a:spcPts val="0"/>
              </a:spcAft>
            </a:pPr>
            <a:endParaRPr lang="en-IN" b="0" dirty="0">
              <a:effectLst/>
            </a:endParaRPr>
          </a:p>
        </p:txBody>
      </p:sp>
      <p:sp>
        <p:nvSpPr>
          <p:cNvPr id="4" name="Slide Number Placeholder 3"/>
          <p:cNvSpPr>
            <a:spLocks noGrp="1"/>
          </p:cNvSpPr>
          <p:nvPr>
            <p:ph type="sldNum" sz="quarter" idx="5"/>
          </p:nvPr>
        </p:nvSpPr>
        <p:spPr/>
        <p:txBody>
          <a:bodyPr/>
          <a:lstStyle/>
          <a:p>
            <a:fld id="{45B5EF21-2F7D-406F-B991-9465D15043D3}" type="slidenum">
              <a:rPr lang="en-IN" smtClean="0"/>
              <a:t>15</a:t>
            </a:fld>
            <a:endParaRPr lang="en-IN"/>
          </a:p>
        </p:txBody>
      </p:sp>
    </p:spTree>
    <p:extLst>
      <p:ext uri="{BB962C8B-B14F-4D97-AF65-F5344CB8AC3E}">
        <p14:creationId xmlns:p14="http://schemas.microsoft.com/office/powerpoint/2010/main" val="28114979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16</a:t>
            </a:fld>
            <a:endParaRPr lang="en-IN"/>
          </a:p>
        </p:txBody>
      </p:sp>
    </p:spTree>
    <p:extLst>
      <p:ext uri="{BB962C8B-B14F-4D97-AF65-F5344CB8AC3E}">
        <p14:creationId xmlns:p14="http://schemas.microsoft.com/office/powerpoint/2010/main" val="2013087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IN" sz="1200" b="0" i="0" u="none" strike="noStrike" dirty="0">
                <a:solidFill>
                  <a:srgbClr val="000000"/>
                </a:solidFill>
                <a:effectLst/>
                <a:latin typeface="Arial" panose="020B0604020202020204" pitchFamily="34" charset="0"/>
              </a:rPr>
              <a:t>• Now, as we kick off, let me ask you a question. Does your opinion matter? I believe you have an answer. Do not change it; we’ll get back to you.</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Before we start with our presentation, here’s a small video for you. [Video Plays] Relatable, isn’t it?</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So, let's start with what is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is not just an exchange; it's a movement. Whether climate change, transportation, currencies, or launching the latest blockbuster, we empower individuals to trade on their knowledge, not just financial reports. And our unique selling proposition? Eliminating the need to dissect company financials or worry about market intricacies,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is making opinions investable.  </a:t>
            </a:r>
            <a:endParaRPr lang="en-IN" b="0" dirty="0">
              <a:effectLst/>
            </a:endParaRPr>
          </a:p>
          <a:p>
            <a:pPr rtl="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2</a:t>
            </a:fld>
            <a:endParaRPr lang="en-IN"/>
          </a:p>
        </p:txBody>
      </p:sp>
    </p:spTree>
    <p:extLst>
      <p:ext uri="{BB962C8B-B14F-4D97-AF65-F5344CB8AC3E}">
        <p14:creationId xmlns:p14="http://schemas.microsoft.com/office/powerpoint/2010/main" val="3720067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What’s in this PPT for you? Alright, let's set the stage. Today's presentation is not just about information; it's about taking you on a journey, unveiling the roadmap for </a:t>
            </a:r>
            <a:r>
              <a:rPr lang="en-IN" sz="1200" b="0" i="0" u="none" strike="noStrike" dirty="0" err="1">
                <a:solidFill>
                  <a:srgbClr val="000000"/>
                </a:solidFill>
                <a:effectLst/>
                <a:latin typeface="Arial" panose="020B0604020202020204" pitchFamily="34" charset="0"/>
              </a:rPr>
              <a:t>TradeX's</a:t>
            </a:r>
            <a:r>
              <a:rPr lang="en-IN" sz="1200" b="0" i="0" u="none" strike="noStrike" dirty="0">
                <a:solidFill>
                  <a:srgbClr val="000000"/>
                </a:solidFill>
                <a:effectLst/>
                <a:latin typeface="Arial" panose="020B0604020202020204" pitchFamily="34" charset="0"/>
              </a:rPr>
              <a:t> next chapter. So, let's break down what we're diving into.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Finally, as we wrap up, we'll walk you through the execution summary. This is where the rubber meets the road, and our visionary plans become actionable steps. It's not just about strategy; it's about making things happen. Let's dive in!</a:t>
            </a:r>
            <a:endParaRPr lang="en-IN" b="0" dirty="0">
              <a:effectLst/>
            </a:endParaRPr>
          </a:p>
          <a:p>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3</a:t>
            </a:fld>
            <a:endParaRPr lang="en-IN"/>
          </a:p>
        </p:txBody>
      </p:sp>
    </p:spTree>
    <p:extLst>
      <p:ext uri="{BB962C8B-B14F-4D97-AF65-F5344CB8AC3E}">
        <p14:creationId xmlns:p14="http://schemas.microsoft.com/office/powerpoint/2010/main" val="3998162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IN" sz="1200" b="0" i="0" u="none" strike="noStrike" dirty="0">
                <a:solidFill>
                  <a:srgbClr val="000000"/>
                </a:solidFill>
                <a:effectLst/>
                <a:latin typeface="Arial" panose="020B0604020202020204" pitchFamily="34" charset="0"/>
              </a:rPr>
              <a:t>Goal Let's talk about the heart of our mission – the goals that will propel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Here are the key goals that will be our guiding stars: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First, our Marketing Goal is about organic growth and community-driven referrals. We're not just aiming for growth; we're aiming for 100% organic user growth month over month. Imagine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becoming the buzz, spreading like wildfire. And our community-driven referral program? It's not just a program; it's a movement. We're turning users into advocates, making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the talk of the town.</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Next on the list is our Product Goal – a bold one. We're not just talking about users but about onboarding 100,000 new users in the first year alone. It's not just a number; it's a testament to the irresistible pull of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And finally, the Revenue Goal. Picture this: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generating a transaction volume of $5 million by the end of the first year. It's not just a monetary milestone; it's a testament to the value we're bringing to the table. We're not just trading but creating an economic force to be reckoned with.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Rather than competing,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can redefine the game. The goals are not just targets; they're the fuel that will propel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to unprecedented heights.</a:t>
            </a:r>
            <a:endParaRPr lang="en-IN" b="0" dirty="0">
              <a:effectLst/>
            </a:endParaRPr>
          </a:p>
          <a:p>
            <a:pPr rtl="0">
              <a:spcBef>
                <a:spcPts val="0"/>
              </a:spcBef>
              <a:spcAft>
                <a:spcPts val="0"/>
              </a:spcAft>
            </a:pPr>
            <a:br>
              <a:rPr lang="en-IN" b="0" dirty="0">
                <a:effectLst/>
              </a:rPr>
            </a:br>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4</a:t>
            </a:fld>
            <a:endParaRPr lang="en-IN"/>
          </a:p>
        </p:txBody>
      </p:sp>
    </p:spTree>
    <p:extLst>
      <p:ext uri="{BB962C8B-B14F-4D97-AF65-F5344CB8AC3E}">
        <p14:creationId xmlns:p14="http://schemas.microsoft.com/office/powerpoint/2010/main" val="648391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endParaRPr lang="en-IN" b="0" dirty="0">
              <a:effectLst/>
            </a:endParaRPr>
          </a:p>
          <a:p>
            <a:pPr rtl="0">
              <a:spcBef>
                <a:spcPts val="0"/>
              </a:spcBef>
              <a:spcAft>
                <a:spcPts val="0"/>
              </a:spcAft>
            </a:pPr>
            <a:r>
              <a:rPr lang="en-IN" sz="1200" b="0" i="0" u="none" strike="noStrike" dirty="0">
                <a:solidFill>
                  <a:srgbClr val="000000"/>
                </a:solidFill>
                <a:effectLst/>
                <a:latin typeface="Arial" panose="020B0604020202020204" pitchFamily="34" charset="0"/>
              </a:rPr>
              <a:t>• We've set ambitious goals, and now, it's time to explore the audience that will embrace and thrive in our dynamic environment.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Our ideal users are those who dance effortlessly with digital platforms and are comfortable with the flow of financial concepts. We're not just talking about traders; we're talking about individuals who find joy in the predictive dance of market fluctuations. These are the enthusiasts who not only understand the pulse of digital platforms but revel in the excitement of turning predictions into investments.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And here's where it gets interesting. We're not just looking for spectators; we're searching for those willing to take a plunge, to risk their capital based on their predictions. It's not just about understanding the game; it's about being an active player, ready to ride the waves of the market.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Here's a fun fact that adds a dash of intrigue to our analysis. </a:t>
            </a:r>
            <a:r>
              <a:rPr lang="en-IN" sz="1200" b="0" i="0" u="none" strike="noStrike" dirty="0" err="1">
                <a:solidFill>
                  <a:srgbClr val="000000"/>
                </a:solidFill>
                <a:effectLst/>
                <a:latin typeface="Arial" panose="020B0604020202020204" pitchFamily="34" charset="0"/>
              </a:rPr>
              <a:t>Kalshi’s</a:t>
            </a:r>
            <a:r>
              <a:rPr lang="en-IN" sz="1200" b="0" i="0" u="none" strike="noStrike" dirty="0">
                <a:solidFill>
                  <a:srgbClr val="000000"/>
                </a:solidFill>
                <a:effectLst/>
                <a:latin typeface="Arial" panose="020B0604020202020204" pitchFamily="34" charset="0"/>
              </a:rPr>
              <a:t> research says that prediction market users check their portfolios four times more frequently when money is riding on major sporting events. It's not just about the financial stakes; it's about the thrill, the engagement, and the dynamic energy that comes with having skin in the game.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The objective is to curate a community of passionate, engaged individuals ready to make predictions, take risks, and turn opinions into investments.  </a:t>
            </a:r>
            <a:endParaRPr lang="en-IN" b="0" dirty="0">
              <a:effectLst/>
            </a:endParaRPr>
          </a:p>
          <a:p>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5</a:t>
            </a:fld>
            <a:endParaRPr lang="en-IN"/>
          </a:p>
        </p:txBody>
      </p:sp>
    </p:spTree>
    <p:extLst>
      <p:ext uri="{BB962C8B-B14F-4D97-AF65-F5344CB8AC3E}">
        <p14:creationId xmlns:p14="http://schemas.microsoft.com/office/powerpoint/2010/main" val="50412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User Persona Now, as we embark on the journey to understand our user base more intimately, let's shift our focus from the competitive landscape to the heart of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 the personas that breathe life into our platform. We're not just analysing numbers; we're getting to know the individuals who will shape the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experience.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Picture this: We've categorised our users into three vibrant personas, each represented by a distinct individual. Let's meet them: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First, meet </a:t>
            </a:r>
            <a:r>
              <a:rPr lang="en-IN" sz="1200" b="0" i="0" u="none" strike="noStrike" dirty="0" err="1">
                <a:solidFill>
                  <a:srgbClr val="000000"/>
                </a:solidFill>
                <a:effectLst/>
                <a:latin typeface="Arial" panose="020B0604020202020204" pitchFamily="34" charset="0"/>
              </a:rPr>
              <a:t>Sanket</a:t>
            </a:r>
            <a:r>
              <a:rPr lang="en-IN" sz="1200" b="0" i="0" u="none" strike="noStrike" dirty="0">
                <a:solidFill>
                  <a:srgbClr val="000000"/>
                </a:solidFill>
                <a:effectLst/>
                <a:latin typeface="Arial" panose="020B0604020202020204" pitchFamily="34" charset="0"/>
              </a:rPr>
              <a:t>, a 21-year-old student and casual observer from India and currently pursuing undergraduate or graduate studies. He first learned about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through a Discord Server. </a:t>
            </a:r>
            <a:r>
              <a:rPr lang="en-IN" sz="1200" b="0" i="0" u="none" strike="noStrike" dirty="0" err="1">
                <a:solidFill>
                  <a:srgbClr val="000000"/>
                </a:solidFill>
                <a:effectLst/>
                <a:latin typeface="Arial" panose="020B0604020202020204" pitchFamily="34" charset="0"/>
              </a:rPr>
              <a:t>Sanket’s</a:t>
            </a:r>
            <a:r>
              <a:rPr lang="en-IN" sz="1200" b="0" i="0" u="none" strike="noStrike" dirty="0">
                <a:solidFill>
                  <a:srgbClr val="000000"/>
                </a:solidFill>
                <a:effectLst/>
                <a:latin typeface="Arial" panose="020B0604020202020204" pitchFamily="34" charset="0"/>
              </a:rPr>
              <a:t> goal? </a:t>
            </a:r>
            <a:r>
              <a:rPr lang="en-IN" sz="1200" b="0" i="0" u="none" strike="noStrike" dirty="0" err="1">
                <a:solidFill>
                  <a:srgbClr val="000000"/>
                </a:solidFill>
                <a:effectLst/>
                <a:latin typeface="Arial" panose="020B0604020202020204" pitchFamily="34" charset="0"/>
              </a:rPr>
              <a:t>Sanket</a:t>
            </a:r>
            <a:r>
              <a:rPr lang="en-IN" sz="1200" b="0" i="0" u="none" strike="noStrike" dirty="0">
                <a:solidFill>
                  <a:srgbClr val="000000"/>
                </a:solidFill>
                <a:effectLst/>
                <a:latin typeface="Arial" panose="020B0604020202020204" pitchFamily="34" charset="0"/>
              </a:rPr>
              <a:t> aims to have fun, test his knowledge on various topics, and potentially win small rewards using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The frustration? </a:t>
            </a:r>
            <a:r>
              <a:rPr lang="en-IN" sz="1200" b="0" i="0" u="none" strike="noStrike" dirty="0" err="1">
                <a:solidFill>
                  <a:srgbClr val="000000"/>
                </a:solidFill>
                <a:effectLst/>
                <a:latin typeface="Arial" panose="020B0604020202020204" pitchFamily="34" charset="0"/>
              </a:rPr>
              <a:t>Sanket's</a:t>
            </a:r>
            <a:r>
              <a:rPr lang="en-IN" sz="1200" b="0" i="0" u="none" strike="noStrike" dirty="0">
                <a:solidFill>
                  <a:srgbClr val="000000"/>
                </a:solidFill>
                <a:effectLst/>
                <a:latin typeface="Arial" panose="020B0604020202020204" pitchFamily="34" charset="0"/>
              </a:rPr>
              <a:t> frustration stems from the complex market dynamics, difficulty in accessing underlying data, and a lack of educational resources for beginners.  </a:t>
            </a:r>
            <a:endParaRPr lang="en-IN" b="0" dirty="0">
              <a:effectLst/>
            </a:endParaRPr>
          </a:p>
          <a:p>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6</a:t>
            </a:fld>
            <a:endParaRPr lang="en-IN"/>
          </a:p>
        </p:txBody>
      </p:sp>
    </p:spTree>
    <p:extLst>
      <p:ext uri="{BB962C8B-B14F-4D97-AF65-F5344CB8AC3E}">
        <p14:creationId xmlns:p14="http://schemas.microsoft.com/office/powerpoint/2010/main" val="25742469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Next, we have Anne, age 32, a resident of Canada, who holds the position of senior journalist and geopolitical analyst in a media company with 200 employees. She became acquainted with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through the Business Affairs Newspaper. Anne’s goal is to forecast political outcomes but gives precedence to trustworthy information and analysis. The frustration? She is frustrated as few markets are available for specific geopolitical events, and there is a potential for bias, misinformation, and a lack of transparency in market dynamics.  </a:t>
            </a:r>
            <a:endParaRPr lang="en-IN" b="0" dirty="0">
              <a:effectLst/>
            </a:endParaRPr>
          </a:p>
          <a:p>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7</a:t>
            </a:fld>
            <a:endParaRPr lang="en-IN"/>
          </a:p>
        </p:txBody>
      </p:sp>
    </p:spTree>
    <p:extLst>
      <p:ext uri="{BB962C8B-B14F-4D97-AF65-F5344CB8AC3E}">
        <p14:creationId xmlns:p14="http://schemas.microsoft.com/office/powerpoint/2010/main" val="518428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And then, there's Syed, who is 27, a Quantitative Analyst and Data-driven trader who resides in Bangladesh and is employed in a tech/IT company with 100 employees. He became acquainted with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through social media. Syed aims to achieve alpha returns, capitalise on market inefficiencies, and identify undervalued predictions.. His frustration? </a:t>
            </a:r>
            <a:r>
              <a:rPr lang="en-IN" sz="1200" b="0" i="0" u="none" strike="noStrike" dirty="0" err="1">
                <a:solidFill>
                  <a:srgbClr val="000000"/>
                </a:solidFill>
                <a:effectLst/>
                <a:latin typeface="Arial" panose="020B0604020202020204" pitchFamily="34" charset="0"/>
              </a:rPr>
              <a:t>Sanket's</a:t>
            </a:r>
            <a:r>
              <a:rPr lang="en-IN" sz="1200" b="0" i="0" u="none" strike="noStrike" dirty="0">
                <a:solidFill>
                  <a:srgbClr val="000000"/>
                </a:solidFill>
                <a:effectLst/>
                <a:latin typeface="Arial" panose="020B0604020202020204" pitchFamily="34" charset="0"/>
              </a:rPr>
              <a:t> frustration with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is due to the need for advanced order types, limited tools for algorithmic trading, and the potential for market manipulation by sophisticated bots.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These personas aren't just characters on paper; they're the heartbeat of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The goal should not be just creating a platform but curating an experience that resonates with individuals from all walks of life. These personas make </a:t>
            </a:r>
            <a:r>
              <a:rPr lang="en-IN" sz="1200" b="0" i="0" u="none" strike="noStrike" dirty="0" err="1">
                <a:solidFill>
                  <a:srgbClr val="000000"/>
                </a:solidFill>
                <a:effectLst/>
                <a:latin typeface="Arial" panose="020B0604020202020204" pitchFamily="34" charset="0"/>
              </a:rPr>
              <a:t>TradeX</a:t>
            </a:r>
            <a:r>
              <a:rPr lang="en-IN" sz="1200" b="0" i="0" u="none" strike="noStrike" dirty="0">
                <a:solidFill>
                  <a:srgbClr val="000000"/>
                </a:solidFill>
                <a:effectLst/>
                <a:latin typeface="Arial" panose="020B0604020202020204" pitchFamily="34" charset="0"/>
              </a:rPr>
              <a:t> more than just a trading platform.  </a:t>
            </a:r>
            <a:endParaRPr lang="en-IN" b="0" dirty="0">
              <a:effectLst/>
            </a:endParaRPr>
          </a:p>
          <a:p>
            <a:endParaRPr lang="en-US" dirty="0"/>
          </a:p>
        </p:txBody>
      </p:sp>
      <p:sp>
        <p:nvSpPr>
          <p:cNvPr id="4" name="Slide Number Placeholder 3"/>
          <p:cNvSpPr>
            <a:spLocks noGrp="1"/>
          </p:cNvSpPr>
          <p:nvPr>
            <p:ph type="sldNum" sz="quarter" idx="5"/>
          </p:nvPr>
        </p:nvSpPr>
        <p:spPr/>
        <p:txBody>
          <a:bodyPr/>
          <a:lstStyle/>
          <a:p>
            <a:fld id="{45B5EF21-2F7D-406F-B991-9465D15043D3}" type="slidenum">
              <a:rPr lang="en-IN" smtClean="0"/>
              <a:t>8</a:t>
            </a:fld>
            <a:endParaRPr lang="en-IN"/>
          </a:p>
        </p:txBody>
      </p:sp>
    </p:spTree>
    <p:extLst>
      <p:ext uri="{BB962C8B-B14F-4D97-AF65-F5344CB8AC3E}">
        <p14:creationId xmlns:p14="http://schemas.microsoft.com/office/powerpoint/2010/main" val="3398937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Competitive Analysis (</a:t>
            </a:r>
            <a:r>
              <a:rPr lang="en-IN" sz="1200" b="0" i="0" u="none" strike="noStrike" dirty="0" err="1">
                <a:solidFill>
                  <a:srgbClr val="000000"/>
                </a:solidFill>
                <a:effectLst/>
                <a:latin typeface="Arial" panose="020B0604020202020204" pitchFamily="34" charset="0"/>
              </a:rPr>
              <a:t>Khare</a:t>
            </a:r>
            <a:r>
              <a:rPr lang="en-IN" sz="1200" b="0" i="0" u="none" strike="noStrike" dirty="0">
                <a:solidFill>
                  <a:srgbClr val="000000"/>
                </a:solidFill>
                <a:effectLst/>
                <a:latin typeface="Arial" panose="020B0604020202020204" pitchFamily="34" charset="0"/>
              </a:rPr>
              <a:t>) </a:t>
            </a:r>
            <a:endParaRPr lang="en-IN" b="0" dirty="0">
              <a:effectLst/>
            </a:endParaRPr>
          </a:p>
          <a:p>
            <a:pPr rtl="0">
              <a:spcBef>
                <a:spcPts val="0"/>
              </a:spcBef>
              <a:spcAft>
                <a:spcPts val="0"/>
              </a:spcAft>
            </a:pPr>
            <a:r>
              <a:rPr lang="en-IN" sz="1200" b="0" i="0" u="none" strike="noStrike" dirty="0">
                <a:solidFill>
                  <a:srgbClr val="000000"/>
                </a:solidFill>
                <a:effectLst/>
                <a:latin typeface="Arial" panose="020B0604020202020204" pitchFamily="34" charset="0"/>
              </a:rPr>
              <a:t>• Now that we've got a glimpse into the dynamics of our target market and users, it's time to shift our focus to the competitive landscape. In this realm of prediction markets, we stand shoulder-to-shoulder with some formidable players, each with unique strengths and advantages.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Meet our contenders: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First, we have </a:t>
            </a:r>
            <a:r>
              <a:rPr lang="en-IN" sz="1200" b="0" i="0" u="none" strike="noStrike" dirty="0" err="1">
                <a:solidFill>
                  <a:srgbClr val="000000"/>
                </a:solidFill>
                <a:effectLst/>
                <a:latin typeface="Arial" panose="020B0604020202020204" pitchFamily="34" charset="0"/>
              </a:rPr>
              <a:t>Polymarket</a:t>
            </a:r>
            <a:r>
              <a:rPr lang="en-IN" sz="1200" b="0" i="0" u="none" strike="noStrike" dirty="0">
                <a:solidFill>
                  <a:srgbClr val="000000"/>
                </a:solidFill>
                <a:effectLst/>
                <a:latin typeface="Arial" panose="020B0604020202020204" pitchFamily="34" charset="0"/>
              </a:rPr>
              <a:t>, a decentralised prediction market leveraging the power of the Ethereum blockchain. Their focus? Political and economic events. Their competitive edge lies in security, global reach, and transparency. It's not just a platform; it's a fortress of predictability.</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Next in the ring is </a:t>
            </a:r>
            <a:r>
              <a:rPr lang="en-IN" sz="1200" b="0" i="0" u="none" strike="noStrike" dirty="0" err="1">
                <a:solidFill>
                  <a:srgbClr val="000000"/>
                </a:solidFill>
                <a:effectLst/>
                <a:latin typeface="Arial" panose="020B0604020202020204" pitchFamily="34" charset="0"/>
              </a:rPr>
              <a:t>Kalshi</a:t>
            </a:r>
            <a:r>
              <a:rPr lang="en-IN" sz="1200" b="0" i="0" u="none" strike="noStrike" dirty="0">
                <a:solidFill>
                  <a:srgbClr val="000000"/>
                </a:solidFill>
                <a:effectLst/>
                <a:latin typeface="Arial" panose="020B0604020202020204" pitchFamily="34" charset="0"/>
              </a:rPr>
              <a:t>, a specialised prediction market platform honing in on financial markets and business outcomes. What sets them apart? An institutional focus, regulatory compliance, and a keen eye on real-world assets. They're not just predicting; they're navigating the intricate dance of global finance.  </a:t>
            </a:r>
            <a:endParaRPr lang="en-IN" b="0" dirty="0">
              <a:effectLst/>
            </a:endParaRPr>
          </a:p>
          <a:p>
            <a:pPr rtl="0">
              <a:spcBef>
                <a:spcPts val="0"/>
              </a:spcBef>
              <a:spcAft>
                <a:spcPts val="0"/>
              </a:spcAft>
            </a:pPr>
            <a:br>
              <a:rPr lang="en-IN" b="0" dirty="0">
                <a:effectLst/>
              </a:rPr>
            </a:br>
            <a:r>
              <a:rPr lang="en-IN" sz="1200" b="0" i="0" u="none" strike="noStrike" dirty="0">
                <a:solidFill>
                  <a:srgbClr val="000000"/>
                </a:solidFill>
                <a:effectLst/>
                <a:latin typeface="Arial" panose="020B0604020202020204" pitchFamily="34" charset="0"/>
              </a:rPr>
              <a:t>• And then, we have </a:t>
            </a:r>
            <a:r>
              <a:rPr lang="en-IN" sz="1200" b="0" i="0" u="none" strike="noStrike" dirty="0" err="1">
                <a:solidFill>
                  <a:srgbClr val="000000"/>
                </a:solidFill>
                <a:effectLst/>
                <a:latin typeface="Arial" panose="020B0604020202020204" pitchFamily="34" charset="0"/>
              </a:rPr>
              <a:t>Probo</a:t>
            </a:r>
            <a:r>
              <a:rPr lang="en-IN" sz="1200" b="0" i="0" u="none" strike="noStrike" dirty="0">
                <a:solidFill>
                  <a:srgbClr val="000000"/>
                </a:solidFill>
                <a:effectLst/>
                <a:latin typeface="Arial" panose="020B0604020202020204" pitchFamily="34" charset="0"/>
              </a:rPr>
              <a:t>, the Indian prediction market powerhouse. Their forte? A diverse range of events, from cricket to politics and entertainment. Their secret sauce? A localised focus, a user-friendly interface, and loyalty programs keep users returning for more. It's not just a prediction game; it's an immersive experience.  </a:t>
            </a:r>
            <a:endParaRPr lang="en-IN" b="0" dirty="0">
              <a:effectLst/>
            </a:endParaRPr>
          </a:p>
          <a:p>
            <a:endParaRPr lang="en-IN" dirty="0"/>
          </a:p>
        </p:txBody>
      </p:sp>
      <p:sp>
        <p:nvSpPr>
          <p:cNvPr id="4" name="Slide Number Placeholder 3"/>
          <p:cNvSpPr>
            <a:spLocks noGrp="1"/>
          </p:cNvSpPr>
          <p:nvPr>
            <p:ph type="sldNum" sz="quarter" idx="5"/>
          </p:nvPr>
        </p:nvSpPr>
        <p:spPr/>
        <p:txBody>
          <a:bodyPr/>
          <a:lstStyle/>
          <a:p>
            <a:fld id="{45B5EF21-2F7D-406F-B991-9465D15043D3}" type="slidenum">
              <a:rPr lang="en-IN" smtClean="0"/>
              <a:t>9</a:t>
            </a:fld>
            <a:endParaRPr lang="en-IN"/>
          </a:p>
        </p:txBody>
      </p:sp>
    </p:spTree>
    <p:extLst>
      <p:ext uri="{BB962C8B-B14F-4D97-AF65-F5344CB8AC3E}">
        <p14:creationId xmlns:p14="http://schemas.microsoft.com/office/powerpoint/2010/main" val="36523979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2686C-4CCC-4A88-BB0D-2A4F275912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6CBC1A-6D98-4155-A40D-14A436C2EA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B033416-3B03-41A2-ADBC-D558ED7F4669}"/>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5" name="Footer Placeholder 4">
            <a:extLst>
              <a:ext uri="{FF2B5EF4-FFF2-40B4-BE49-F238E27FC236}">
                <a16:creationId xmlns:a16="http://schemas.microsoft.com/office/drawing/2014/main" id="{43E438D9-8D92-4EBE-A486-C587F5BEF7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01C5B4-75D5-4EDB-B37B-18A0B0CCB147}"/>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518823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84517-C826-4F98-8855-712A4512F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945E985-EC3F-42A1-AF7C-1E4834A2EE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C755D6-9684-4885-A80F-82ABBFDE1206}"/>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5" name="Footer Placeholder 4">
            <a:extLst>
              <a:ext uri="{FF2B5EF4-FFF2-40B4-BE49-F238E27FC236}">
                <a16:creationId xmlns:a16="http://schemas.microsoft.com/office/drawing/2014/main" id="{717CE032-F32B-4F75-894E-1B8BC9D5B1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02671F-5A8B-4226-BACC-E47127D8A36F}"/>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2284583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9D4DD8-092A-4715-AF85-C133423FD5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B1170BE-F2E9-4C66-985A-54B2E3ED28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5F8467-721F-486C-9167-454EC04ACE20}"/>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5" name="Footer Placeholder 4">
            <a:extLst>
              <a:ext uri="{FF2B5EF4-FFF2-40B4-BE49-F238E27FC236}">
                <a16:creationId xmlns:a16="http://schemas.microsoft.com/office/drawing/2014/main" id="{914689A9-E3E6-4108-949E-BD10F41F4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80BE54-9363-4E22-9C41-5605BB624318}"/>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1726308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C010D-083C-4C2A-8AED-CD778DBE69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62FA3F-EC3B-4DFC-BB17-A4C7AF999B9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31AB11-F4E3-4A68-B726-DBD2EDB2DFB6}"/>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5" name="Footer Placeholder 4">
            <a:extLst>
              <a:ext uri="{FF2B5EF4-FFF2-40B4-BE49-F238E27FC236}">
                <a16:creationId xmlns:a16="http://schemas.microsoft.com/office/drawing/2014/main" id="{BD249355-F09B-43FD-9CB4-953662DA97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D37CF9-6EF3-4A05-A4FC-02C8FF5EAEA2}"/>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4035811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B8679-05C6-4CF1-BB4A-64843D635E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3BD72E-A849-4583-9AA7-566C8C8E88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52B084-B758-4E05-822C-0D5A57B08FCB}"/>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5" name="Footer Placeholder 4">
            <a:extLst>
              <a:ext uri="{FF2B5EF4-FFF2-40B4-BE49-F238E27FC236}">
                <a16:creationId xmlns:a16="http://schemas.microsoft.com/office/drawing/2014/main" id="{A32ADDF4-638B-4815-BB8C-664546A96C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840164-1914-4AE2-A9E8-F4E90F2DA796}"/>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2132347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C9475-860F-4448-9950-10FC6D0F2D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B0E9D0-9AC1-4667-B087-22C9256C88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C1D3C4-B9D6-4E4A-874C-7B7D531D78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E9D501-1935-4CA3-BBE4-A30E4019B0F2}"/>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6" name="Footer Placeholder 5">
            <a:extLst>
              <a:ext uri="{FF2B5EF4-FFF2-40B4-BE49-F238E27FC236}">
                <a16:creationId xmlns:a16="http://schemas.microsoft.com/office/drawing/2014/main" id="{B0DCEC43-B6F4-4608-BECF-DE523E46CF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114207-7F1E-4E8A-80E8-70747C796849}"/>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3379340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29886-AE19-49AE-ADAB-1E8F96412E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43F021C-E4EB-4B91-8FE0-788CCC0865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9260301-35B4-41E6-AA0A-E642A53165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217E52-64D5-4B13-8CD0-9E6314A8D2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9B7F0F-57F8-461B-B8DC-1234C3470E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438848-DA25-4A2D-9903-D07A25C410DA}"/>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8" name="Footer Placeholder 7">
            <a:extLst>
              <a:ext uri="{FF2B5EF4-FFF2-40B4-BE49-F238E27FC236}">
                <a16:creationId xmlns:a16="http://schemas.microsoft.com/office/drawing/2014/main" id="{BBF9F565-0B42-4D69-8549-4CE972FB8F6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A75EA-336C-4B8E-A2DC-4C78D5757ABB}"/>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1426517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0523F-FE11-46A0-8CB1-64B10E09EE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E064767-04FC-46AC-9468-4639B1CC7DD2}"/>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4" name="Footer Placeholder 3">
            <a:extLst>
              <a:ext uri="{FF2B5EF4-FFF2-40B4-BE49-F238E27FC236}">
                <a16:creationId xmlns:a16="http://schemas.microsoft.com/office/drawing/2014/main" id="{8FC12E4C-79AF-4D28-9091-5E85AE679A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C7AC4C-194E-4EF2-944B-B7BFFDF6C367}"/>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14716068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9F34D9-402E-4A54-B9ED-6EBE6A55AE2D}"/>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3" name="Footer Placeholder 2">
            <a:extLst>
              <a:ext uri="{FF2B5EF4-FFF2-40B4-BE49-F238E27FC236}">
                <a16:creationId xmlns:a16="http://schemas.microsoft.com/office/drawing/2014/main" id="{36F30939-C578-4E8D-AB84-8A744773CE3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314FD7-C1D2-4360-9BF3-753F15B4F77A}"/>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1770976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405CD287-BEE4-46C1-AAF3-6B22E1C80D3E}"/>
              </a:ext>
            </a:extLst>
          </p:cNvPr>
          <p:cNvSpPr>
            <a:spLocks noGrp="1"/>
          </p:cNvSpPr>
          <p:nvPr>
            <p:ph type="pic" sz="quarter" idx="10" hasCustomPrompt="1"/>
          </p:nvPr>
        </p:nvSpPr>
        <p:spPr>
          <a:xfrm>
            <a:off x="1662113" y="2273300"/>
            <a:ext cx="2520950" cy="4584700"/>
          </a:xfrm>
        </p:spPr>
        <p:txBody>
          <a:bodyPr>
            <a:normAutofit/>
          </a:bodyPr>
          <a:lstStyle>
            <a:lvl1pPr marL="0" indent="0" algn="ctr">
              <a:buNone/>
              <a:defRPr sz="2400" b="1">
                <a:latin typeface="Tw Cen MT" panose="020B0602020104020603" pitchFamily="34" charset="0"/>
              </a:defRPr>
            </a:lvl1pPr>
          </a:lstStyle>
          <a:p>
            <a:r>
              <a:rPr lang="en-US" dirty="0"/>
              <a:t>Drag and Drop Your Picture Here</a:t>
            </a:r>
          </a:p>
        </p:txBody>
      </p:sp>
    </p:spTree>
    <p:extLst>
      <p:ext uri="{BB962C8B-B14F-4D97-AF65-F5344CB8AC3E}">
        <p14:creationId xmlns:p14="http://schemas.microsoft.com/office/powerpoint/2010/main" val="293017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7E919-E694-43C1-A2B0-463F978A81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88C5201-6E4C-4A9A-AE83-6548EF1D0C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F9E7F5-5C1D-4858-962A-88BE45881B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DE835E-1810-4397-81FE-0D7C205E03F8}"/>
              </a:ext>
            </a:extLst>
          </p:cNvPr>
          <p:cNvSpPr>
            <a:spLocks noGrp="1"/>
          </p:cNvSpPr>
          <p:nvPr>
            <p:ph type="dt" sz="half" idx="10"/>
          </p:nvPr>
        </p:nvSpPr>
        <p:spPr/>
        <p:txBody>
          <a:bodyPr/>
          <a:lstStyle/>
          <a:p>
            <a:fld id="{76E5B84D-D061-483E-84D4-FDF00078B9A9}" type="datetimeFigureOut">
              <a:rPr lang="en-US" smtClean="0"/>
              <a:t>2/2/24</a:t>
            </a:fld>
            <a:endParaRPr lang="en-US"/>
          </a:p>
        </p:txBody>
      </p:sp>
      <p:sp>
        <p:nvSpPr>
          <p:cNvPr id="6" name="Footer Placeholder 5">
            <a:extLst>
              <a:ext uri="{FF2B5EF4-FFF2-40B4-BE49-F238E27FC236}">
                <a16:creationId xmlns:a16="http://schemas.microsoft.com/office/drawing/2014/main" id="{2EA8605D-B969-4157-BE3C-9B72C6B614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D90612-B942-4CB8-B4A8-EBE3E5408882}"/>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3770494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31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E1B219-54AC-4A60-8248-EA804C4D8D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38D78E4-1EB0-48B2-A9CF-2D1FD812AD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0F0F9F-AC9A-4597-BEDC-D0F4C46069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E5B84D-D061-483E-84D4-FDF00078B9A9}" type="datetimeFigureOut">
              <a:rPr lang="en-US" smtClean="0"/>
              <a:t>2/2/24</a:t>
            </a:fld>
            <a:endParaRPr lang="en-US"/>
          </a:p>
        </p:txBody>
      </p:sp>
      <p:sp>
        <p:nvSpPr>
          <p:cNvPr id="5" name="Footer Placeholder 4">
            <a:extLst>
              <a:ext uri="{FF2B5EF4-FFF2-40B4-BE49-F238E27FC236}">
                <a16:creationId xmlns:a16="http://schemas.microsoft.com/office/drawing/2014/main" id="{2ACEE440-A915-46D6-A7F4-ECAAFB0E00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7F1FD0-10EF-4EF8-BBA9-5D46C28718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6DBBF1-274E-473A-94DF-899C7F88AD7D}" type="slidenum">
              <a:rPr lang="en-US" smtClean="0"/>
              <a:t>‹#›</a:t>
            </a:fld>
            <a:endParaRPr lang="en-US"/>
          </a:p>
        </p:txBody>
      </p:sp>
    </p:spTree>
    <p:extLst>
      <p:ext uri="{BB962C8B-B14F-4D97-AF65-F5344CB8AC3E}">
        <p14:creationId xmlns:p14="http://schemas.microsoft.com/office/powerpoint/2010/main" val="9365310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chart" Target="../charts/char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hyperlink" Target="https://drive.google.com/drive/folders/1R-Ac0V6T6GP9IcE204fcNSquh7TLAW2h"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7AA09D-1572-E955-D2C8-4FEFEE551E7D}"/>
              </a:ext>
            </a:extLst>
          </p:cNvPr>
          <p:cNvPicPr>
            <a:picLocks noChangeAspect="1"/>
          </p:cNvPicPr>
          <p:nvPr/>
        </p:nvPicPr>
        <p:blipFill rotWithShape="1">
          <a:blip r:embed="rId3">
            <a:extLst>
              <a:ext uri="{28A0092B-C50C-407E-A947-70E740481C1C}">
                <a14:useLocalDpi xmlns:a14="http://schemas.microsoft.com/office/drawing/2010/main" val="0"/>
              </a:ext>
            </a:extLst>
          </a:blip>
          <a:srcRect l="29463" r="-188"/>
          <a:stretch/>
        </p:blipFill>
        <p:spPr>
          <a:xfrm>
            <a:off x="-2" y="21772"/>
            <a:ext cx="12192002" cy="6858000"/>
          </a:xfrm>
          <a:prstGeom prst="rect">
            <a:avLst/>
          </a:prstGeom>
        </p:spPr>
      </p:pic>
      <p:sp>
        <p:nvSpPr>
          <p:cNvPr id="32" name="TextBox 31">
            <a:extLst>
              <a:ext uri="{FF2B5EF4-FFF2-40B4-BE49-F238E27FC236}">
                <a16:creationId xmlns:a16="http://schemas.microsoft.com/office/drawing/2014/main" id="{70E377EB-6C1D-436E-B849-651C11860F50}"/>
              </a:ext>
            </a:extLst>
          </p:cNvPr>
          <p:cNvSpPr txBox="1"/>
          <p:nvPr/>
        </p:nvSpPr>
        <p:spPr>
          <a:xfrm>
            <a:off x="2093973" y="2359883"/>
            <a:ext cx="8004050" cy="2308324"/>
          </a:xfrm>
          <a:prstGeom prst="rect">
            <a:avLst/>
          </a:prstGeom>
          <a:noFill/>
        </p:spPr>
        <p:txBody>
          <a:bodyPr wrap="square" rtlCol="0">
            <a:spAutoFit/>
          </a:bodyPr>
          <a:lstStyle/>
          <a:p>
            <a:pPr algn="ctr" defTabSz="524412">
              <a:spcAft>
                <a:spcPts val="358"/>
              </a:spcAft>
            </a:pPr>
            <a:r>
              <a:rPr lang="en-IN" sz="7200" b="1" kern="1200" dirty="0">
                <a:solidFill>
                  <a:schemeClr val="accent2"/>
                </a:solidFill>
                <a:latin typeface="Brutel" pitchFamily="50" charset="0"/>
              </a:rPr>
              <a:t>Go-to-Market</a:t>
            </a:r>
            <a:br>
              <a:rPr lang="en-IN" sz="7200" b="1" kern="1200" dirty="0">
                <a:solidFill>
                  <a:schemeClr val="accent2"/>
                </a:solidFill>
                <a:latin typeface="Brutel" pitchFamily="50" charset="0"/>
              </a:rPr>
            </a:br>
            <a:r>
              <a:rPr lang="en-IN" sz="7200" b="1" kern="1200" dirty="0">
                <a:solidFill>
                  <a:schemeClr val="accent2"/>
                </a:solidFill>
                <a:latin typeface="Brutel" pitchFamily="50" charset="0"/>
              </a:rPr>
              <a:t>Strategy</a:t>
            </a:r>
            <a:endParaRPr lang="en-IN" sz="7200" b="1" dirty="0">
              <a:solidFill>
                <a:schemeClr val="accent2"/>
              </a:solidFill>
              <a:latin typeface="Brutel" pitchFamily="50" charset="0"/>
            </a:endParaRPr>
          </a:p>
        </p:txBody>
      </p:sp>
      <p:sp>
        <p:nvSpPr>
          <p:cNvPr id="46" name="TextBox 45">
            <a:extLst>
              <a:ext uri="{FF2B5EF4-FFF2-40B4-BE49-F238E27FC236}">
                <a16:creationId xmlns:a16="http://schemas.microsoft.com/office/drawing/2014/main" id="{34F42483-C77A-49C4-B88D-D05894D8FEE0}"/>
              </a:ext>
            </a:extLst>
          </p:cNvPr>
          <p:cNvSpPr txBox="1"/>
          <p:nvPr/>
        </p:nvSpPr>
        <p:spPr>
          <a:xfrm>
            <a:off x="4226465" y="5563048"/>
            <a:ext cx="3739067" cy="461665"/>
          </a:xfrm>
          <a:prstGeom prst="rect">
            <a:avLst/>
          </a:prstGeom>
          <a:noFill/>
        </p:spPr>
        <p:txBody>
          <a:bodyPr wrap="square" rtlCol="0">
            <a:spAutoFit/>
          </a:bodyPr>
          <a:lstStyle/>
          <a:p>
            <a:pPr algn="ctr" defTabSz="524412">
              <a:spcAft>
                <a:spcPts val="358"/>
              </a:spcAft>
            </a:pPr>
            <a:r>
              <a:rPr lang="en-US" sz="2400" b="1" kern="1200" dirty="0">
                <a:solidFill>
                  <a:schemeClr val="accent2"/>
                </a:solidFill>
                <a:latin typeface="Brutel" pitchFamily="50" charset="0"/>
              </a:rPr>
              <a:t>TEAM DTAI</a:t>
            </a:r>
            <a:endParaRPr lang="en-US" sz="2400" dirty="0">
              <a:solidFill>
                <a:schemeClr val="accent2"/>
              </a:solidFill>
              <a:latin typeface="Brutel" pitchFamily="50" charset="0"/>
            </a:endParaRPr>
          </a:p>
        </p:txBody>
      </p:sp>
      <p:pic>
        <p:nvPicPr>
          <p:cNvPr id="10" name="Picture 9">
            <a:extLst>
              <a:ext uri="{FF2B5EF4-FFF2-40B4-BE49-F238E27FC236}">
                <a16:creationId xmlns:a16="http://schemas.microsoft.com/office/drawing/2014/main" id="{A6539295-0A00-0295-5CC9-0D12E4AD35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3267" y="380294"/>
            <a:ext cx="1905464" cy="1905464"/>
          </a:xfrm>
          <a:prstGeom prst="rect">
            <a:avLst/>
          </a:prstGeom>
        </p:spPr>
      </p:pic>
    </p:spTree>
    <p:extLst>
      <p:ext uri="{BB962C8B-B14F-4D97-AF65-F5344CB8AC3E}">
        <p14:creationId xmlns:p14="http://schemas.microsoft.com/office/powerpoint/2010/main" val="1473649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1500"/>
                                        <p:tgtEl>
                                          <p:spTgt spid="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1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4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white sphere and a white sphere&#10;&#10;Description automatically generated with medium confidence">
            <a:extLst>
              <a:ext uri="{FF2B5EF4-FFF2-40B4-BE49-F238E27FC236}">
                <a16:creationId xmlns:a16="http://schemas.microsoft.com/office/drawing/2014/main" id="{3921AB1C-550A-D1CA-45FB-7FBD5E66131D}"/>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0" y="-10531"/>
            <a:ext cx="12192000" cy="6858000"/>
          </a:xfrm>
          <a:prstGeom prst="rect">
            <a:avLst/>
          </a:prstGeom>
        </p:spPr>
      </p:pic>
      <p:grpSp>
        <p:nvGrpSpPr>
          <p:cNvPr id="52" name="Group 51">
            <a:extLst>
              <a:ext uri="{FF2B5EF4-FFF2-40B4-BE49-F238E27FC236}">
                <a16:creationId xmlns:a16="http://schemas.microsoft.com/office/drawing/2014/main" id="{F594F29B-9612-4C0C-A5A0-D1A9FC537445}"/>
              </a:ext>
            </a:extLst>
          </p:cNvPr>
          <p:cNvGrpSpPr/>
          <p:nvPr/>
        </p:nvGrpSpPr>
        <p:grpSpPr>
          <a:xfrm>
            <a:off x="660064" y="1669548"/>
            <a:ext cx="5259386" cy="5259386"/>
            <a:chOff x="291779" y="1574012"/>
            <a:chExt cx="5259386" cy="5259386"/>
          </a:xfrm>
        </p:grpSpPr>
        <p:sp>
          <p:nvSpPr>
            <p:cNvPr id="10" name="Arc 9">
              <a:extLst>
                <a:ext uri="{FF2B5EF4-FFF2-40B4-BE49-F238E27FC236}">
                  <a16:creationId xmlns:a16="http://schemas.microsoft.com/office/drawing/2014/main" id="{93A01AFA-73CC-4401-942D-A3910D203CBC}"/>
                </a:ext>
              </a:extLst>
            </p:cNvPr>
            <p:cNvSpPr/>
            <p:nvPr/>
          </p:nvSpPr>
          <p:spPr>
            <a:xfrm rot="2700000">
              <a:off x="291779" y="1574012"/>
              <a:ext cx="5259386" cy="5259386"/>
            </a:xfrm>
            <a:prstGeom prst="arc">
              <a:avLst/>
            </a:prstGeom>
            <a:ln w="28575">
              <a:solidFill>
                <a:schemeClr val="accent1"/>
              </a:solidFill>
              <a:head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11" name="Oval 10">
              <a:extLst>
                <a:ext uri="{FF2B5EF4-FFF2-40B4-BE49-F238E27FC236}">
                  <a16:creationId xmlns:a16="http://schemas.microsoft.com/office/drawing/2014/main" id="{C181EFBE-DE68-450E-8F37-39BDB6973663}"/>
                </a:ext>
              </a:extLst>
            </p:cNvPr>
            <p:cNvSpPr/>
            <p:nvPr/>
          </p:nvSpPr>
          <p:spPr>
            <a:xfrm>
              <a:off x="4642549" y="6046794"/>
              <a:ext cx="152400" cy="15240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cxnSp>
        <p:nvCxnSpPr>
          <p:cNvPr id="13" name="Straight Connector 12">
            <a:extLst>
              <a:ext uri="{FF2B5EF4-FFF2-40B4-BE49-F238E27FC236}">
                <a16:creationId xmlns:a16="http://schemas.microsoft.com/office/drawing/2014/main" id="{64EFC239-DF57-437A-9DF2-8C789134CF2B}"/>
              </a:ext>
            </a:extLst>
          </p:cNvPr>
          <p:cNvCxnSpPr>
            <a:cxnSpLocks/>
          </p:cNvCxnSpPr>
          <p:nvPr/>
        </p:nvCxnSpPr>
        <p:spPr>
          <a:xfrm>
            <a:off x="5904484" y="4299243"/>
            <a:ext cx="105954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2598037-9733-4B4B-9BA8-D606B682B8B7}"/>
              </a:ext>
            </a:extLst>
          </p:cNvPr>
          <p:cNvCxnSpPr>
            <a:cxnSpLocks/>
          </p:cNvCxnSpPr>
          <p:nvPr/>
        </p:nvCxnSpPr>
        <p:spPr>
          <a:xfrm>
            <a:off x="5594242" y="5570829"/>
            <a:ext cx="136978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36DF41B-7E2D-4B19-A900-39F66854004C}"/>
              </a:ext>
            </a:extLst>
          </p:cNvPr>
          <p:cNvCxnSpPr>
            <a:cxnSpLocks/>
          </p:cNvCxnSpPr>
          <p:nvPr/>
        </p:nvCxnSpPr>
        <p:spPr>
          <a:xfrm>
            <a:off x="5594242" y="3032418"/>
            <a:ext cx="136978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C8DA9FB4-FEEB-4795-9051-A2A47A837FF4}"/>
              </a:ext>
            </a:extLst>
          </p:cNvPr>
          <p:cNvGrpSpPr/>
          <p:nvPr/>
        </p:nvGrpSpPr>
        <p:grpSpPr>
          <a:xfrm>
            <a:off x="6964027" y="2558550"/>
            <a:ext cx="4837448" cy="942975"/>
            <a:chOff x="6964027" y="2558550"/>
            <a:chExt cx="3621313" cy="942975"/>
          </a:xfrm>
        </p:grpSpPr>
        <p:sp>
          <p:nvSpPr>
            <p:cNvPr id="18" name="Oval 17">
              <a:extLst>
                <a:ext uri="{FF2B5EF4-FFF2-40B4-BE49-F238E27FC236}">
                  <a16:creationId xmlns:a16="http://schemas.microsoft.com/office/drawing/2014/main" id="{C53493B7-C113-42B7-AAB4-BF67C8B8B79C}"/>
                </a:ext>
              </a:extLst>
            </p:cNvPr>
            <p:cNvSpPr/>
            <p:nvPr/>
          </p:nvSpPr>
          <p:spPr>
            <a:xfrm>
              <a:off x="6964027" y="2953838"/>
              <a:ext cx="152400" cy="15240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 name="Group 3">
              <a:extLst>
                <a:ext uri="{FF2B5EF4-FFF2-40B4-BE49-F238E27FC236}">
                  <a16:creationId xmlns:a16="http://schemas.microsoft.com/office/drawing/2014/main" id="{34F455CE-94E0-483B-9379-226EBF95C20E}"/>
                </a:ext>
              </a:extLst>
            </p:cNvPr>
            <p:cNvGrpSpPr/>
            <p:nvPr/>
          </p:nvGrpSpPr>
          <p:grpSpPr>
            <a:xfrm>
              <a:off x="7054513" y="2558550"/>
              <a:ext cx="3530827" cy="942975"/>
              <a:chOff x="7054513" y="2558550"/>
              <a:chExt cx="3530827" cy="942975"/>
            </a:xfrm>
          </p:grpSpPr>
          <p:sp>
            <p:nvSpPr>
              <p:cNvPr id="21" name="Rectangle: Rounded Corners 20">
                <a:extLst>
                  <a:ext uri="{FF2B5EF4-FFF2-40B4-BE49-F238E27FC236}">
                    <a16:creationId xmlns:a16="http://schemas.microsoft.com/office/drawing/2014/main" id="{D5110725-02EA-468A-B819-6CA123E803F6}"/>
                  </a:ext>
                </a:extLst>
              </p:cNvPr>
              <p:cNvSpPr/>
              <p:nvPr/>
            </p:nvSpPr>
            <p:spPr>
              <a:xfrm>
                <a:off x="7054513" y="2558550"/>
                <a:ext cx="3530827" cy="942975"/>
              </a:xfrm>
              <a:prstGeom prst="roundRect">
                <a:avLst>
                  <a:gd name="adj" fmla="val 50000"/>
                </a:avLst>
              </a:prstGeom>
              <a:solidFill>
                <a:schemeClr val="accent5"/>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2" name="TextBox 21">
                <a:extLst>
                  <a:ext uri="{FF2B5EF4-FFF2-40B4-BE49-F238E27FC236}">
                    <a16:creationId xmlns:a16="http://schemas.microsoft.com/office/drawing/2014/main" id="{1D290DB4-9293-4AE3-BC64-7C32E3E09A2F}"/>
                  </a:ext>
                </a:extLst>
              </p:cNvPr>
              <p:cNvSpPr txBox="1"/>
              <p:nvPr/>
            </p:nvSpPr>
            <p:spPr>
              <a:xfrm>
                <a:off x="7262139" y="2678951"/>
                <a:ext cx="3167938" cy="738664"/>
              </a:xfrm>
              <a:prstGeom prst="rect">
                <a:avLst/>
              </a:prstGeom>
              <a:noFill/>
              <a:ln>
                <a:noFill/>
              </a:ln>
            </p:spPr>
            <p:txBody>
              <a:bodyPr wrap="square" rtlCol="0" anchor="ctr">
                <a:spAutoFit/>
              </a:bodyPr>
              <a:lstStyle/>
              <a:p>
                <a:pPr algn="ctr"/>
                <a:r>
                  <a:rPr lang="en-US" sz="1400" b="1" dirty="0">
                    <a:solidFill>
                      <a:schemeClr val="accent3">
                        <a:lumMod val="75000"/>
                      </a:schemeClr>
                    </a:solidFill>
                    <a:latin typeface="Brutel" pitchFamily="50" charset="0"/>
                  </a:rPr>
                  <a:t>Build virality into the product</a:t>
                </a:r>
              </a:p>
              <a:p>
                <a:pPr algn="ctr"/>
                <a:r>
                  <a:rPr lang="en-US" sz="1400" dirty="0">
                    <a:solidFill>
                      <a:schemeClr val="accent3">
                        <a:lumMod val="75000"/>
                      </a:schemeClr>
                    </a:solidFill>
                    <a:latin typeface="Brutel" pitchFamily="50" charset="0"/>
                  </a:rPr>
                  <a:t>Make referrals part of the product and encourage word of mouth</a:t>
                </a:r>
              </a:p>
            </p:txBody>
          </p:sp>
        </p:grpSp>
      </p:grpSp>
      <p:grpSp>
        <p:nvGrpSpPr>
          <p:cNvPr id="40" name="Group 39">
            <a:extLst>
              <a:ext uri="{FF2B5EF4-FFF2-40B4-BE49-F238E27FC236}">
                <a16:creationId xmlns:a16="http://schemas.microsoft.com/office/drawing/2014/main" id="{A44E77C8-1566-4C97-9EA9-D42C98DE0A2D}"/>
              </a:ext>
            </a:extLst>
          </p:cNvPr>
          <p:cNvGrpSpPr/>
          <p:nvPr/>
        </p:nvGrpSpPr>
        <p:grpSpPr>
          <a:xfrm>
            <a:off x="6964027" y="3821520"/>
            <a:ext cx="4837448" cy="942975"/>
            <a:chOff x="6964027" y="3821520"/>
            <a:chExt cx="3621313" cy="942975"/>
          </a:xfrm>
        </p:grpSpPr>
        <p:sp>
          <p:nvSpPr>
            <p:cNvPr id="19" name="Oval 18">
              <a:extLst>
                <a:ext uri="{FF2B5EF4-FFF2-40B4-BE49-F238E27FC236}">
                  <a16:creationId xmlns:a16="http://schemas.microsoft.com/office/drawing/2014/main" id="{B70134F5-8DAF-48E6-87FF-5A532C50EA78}"/>
                </a:ext>
              </a:extLst>
            </p:cNvPr>
            <p:cNvSpPr/>
            <p:nvPr/>
          </p:nvSpPr>
          <p:spPr>
            <a:xfrm>
              <a:off x="6964027" y="4225424"/>
              <a:ext cx="152400" cy="152400"/>
            </a:xfrm>
            <a:prstGeom prst="ellipse">
              <a:avLst/>
            </a:prstGeom>
            <a:noFill/>
            <a:ln w="28575">
              <a:solidFill>
                <a:srgbClr val="837A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5" name="Group 4">
              <a:extLst>
                <a:ext uri="{FF2B5EF4-FFF2-40B4-BE49-F238E27FC236}">
                  <a16:creationId xmlns:a16="http://schemas.microsoft.com/office/drawing/2014/main" id="{83FD790E-5B93-4540-A788-E67EEF978470}"/>
                </a:ext>
              </a:extLst>
            </p:cNvPr>
            <p:cNvGrpSpPr/>
            <p:nvPr/>
          </p:nvGrpSpPr>
          <p:grpSpPr>
            <a:xfrm>
              <a:off x="7054513" y="3821520"/>
              <a:ext cx="3530827" cy="942975"/>
              <a:chOff x="7054513" y="3821520"/>
              <a:chExt cx="3530827" cy="942975"/>
            </a:xfrm>
          </p:grpSpPr>
          <p:sp>
            <p:nvSpPr>
              <p:cNvPr id="33" name="Rectangle: Rounded Corners 32">
                <a:extLst>
                  <a:ext uri="{FF2B5EF4-FFF2-40B4-BE49-F238E27FC236}">
                    <a16:creationId xmlns:a16="http://schemas.microsoft.com/office/drawing/2014/main" id="{D696BFE1-E078-4E17-BAD8-DCFAC2D97F5B}"/>
                  </a:ext>
                </a:extLst>
              </p:cNvPr>
              <p:cNvSpPr/>
              <p:nvPr/>
            </p:nvSpPr>
            <p:spPr>
              <a:xfrm>
                <a:off x="7054513" y="3821520"/>
                <a:ext cx="3530827" cy="942975"/>
              </a:xfrm>
              <a:prstGeom prst="roundRect">
                <a:avLst>
                  <a:gd name="adj" fmla="val 50000"/>
                </a:avLst>
              </a:prstGeom>
              <a:solidFill>
                <a:schemeClr val="accent5"/>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4" name="TextBox 33">
                <a:extLst>
                  <a:ext uri="{FF2B5EF4-FFF2-40B4-BE49-F238E27FC236}">
                    <a16:creationId xmlns:a16="http://schemas.microsoft.com/office/drawing/2014/main" id="{BB6C4827-060C-43F3-9BAD-A15CC2CD7441}"/>
                  </a:ext>
                </a:extLst>
              </p:cNvPr>
              <p:cNvSpPr txBox="1"/>
              <p:nvPr/>
            </p:nvSpPr>
            <p:spPr>
              <a:xfrm>
                <a:off x="7146929" y="3929909"/>
                <a:ext cx="3407908" cy="738664"/>
              </a:xfrm>
              <a:prstGeom prst="rect">
                <a:avLst/>
              </a:prstGeom>
              <a:noFill/>
            </p:spPr>
            <p:txBody>
              <a:bodyPr wrap="square" rtlCol="0" anchor="ctr">
                <a:spAutoFit/>
              </a:bodyPr>
              <a:lstStyle/>
              <a:p>
                <a:pPr algn="ctr"/>
                <a:r>
                  <a:rPr lang="en-US" sz="1400" b="1" dirty="0">
                    <a:solidFill>
                      <a:schemeClr val="accent3">
                        <a:lumMod val="75000"/>
                      </a:schemeClr>
                    </a:solidFill>
                    <a:latin typeface="Brutel" pitchFamily="50" charset="0"/>
                  </a:rPr>
                  <a:t>Drive acquisition through SEO</a:t>
                </a:r>
              </a:p>
              <a:p>
                <a:pPr algn="ctr"/>
                <a:r>
                  <a:rPr lang="en-US" sz="1400" dirty="0">
                    <a:solidFill>
                      <a:schemeClr val="accent3">
                        <a:lumMod val="75000"/>
                      </a:schemeClr>
                    </a:solidFill>
                    <a:latin typeface="Brutel" pitchFamily="50" charset="0"/>
                  </a:rPr>
                  <a:t>compete in the online marketplace through increased visibility, organic traffic, and enhanced user experience</a:t>
                </a:r>
              </a:p>
            </p:txBody>
          </p:sp>
        </p:grpSp>
      </p:grpSp>
      <p:grpSp>
        <p:nvGrpSpPr>
          <p:cNvPr id="41" name="Group 40">
            <a:extLst>
              <a:ext uri="{FF2B5EF4-FFF2-40B4-BE49-F238E27FC236}">
                <a16:creationId xmlns:a16="http://schemas.microsoft.com/office/drawing/2014/main" id="{408C653B-3C4E-457C-8838-B92099831528}"/>
              </a:ext>
            </a:extLst>
          </p:cNvPr>
          <p:cNvGrpSpPr/>
          <p:nvPr/>
        </p:nvGrpSpPr>
        <p:grpSpPr>
          <a:xfrm>
            <a:off x="6964027" y="5096962"/>
            <a:ext cx="4837448" cy="942975"/>
            <a:chOff x="6964027" y="5096962"/>
            <a:chExt cx="3621313" cy="942975"/>
          </a:xfrm>
        </p:grpSpPr>
        <p:sp>
          <p:nvSpPr>
            <p:cNvPr id="20" name="Oval 19">
              <a:extLst>
                <a:ext uri="{FF2B5EF4-FFF2-40B4-BE49-F238E27FC236}">
                  <a16:creationId xmlns:a16="http://schemas.microsoft.com/office/drawing/2014/main" id="{DA4EC9BD-99F4-4CC5-A645-EBC9CEF37779}"/>
                </a:ext>
              </a:extLst>
            </p:cNvPr>
            <p:cNvSpPr/>
            <p:nvPr/>
          </p:nvSpPr>
          <p:spPr>
            <a:xfrm>
              <a:off x="6964027" y="5492249"/>
              <a:ext cx="152400" cy="152400"/>
            </a:xfrm>
            <a:prstGeom prst="ellipse">
              <a:avLst/>
            </a:prstGeom>
            <a:noFill/>
            <a:ln w="28575">
              <a:solidFill>
                <a:srgbClr val="837A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6" name="Group 5">
              <a:extLst>
                <a:ext uri="{FF2B5EF4-FFF2-40B4-BE49-F238E27FC236}">
                  <a16:creationId xmlns:a16="http://schemas.microsoft.com/office/drawing/2014/main" id="{D920388F-4003-414D-841E-AE5D08AB05F3}"/>
                </a:ext>
              </a:extLst>
            </p:cNvPr>
            <p:cNvGrpSpPr/>
            <p:nvPr/>
          </p:nvGrpSpPr>
          <p:grpSpPr>
            <a:xfrm>
              <a:off x="7054513" y="5096962"/>
              <a:ext cx="3530827" cy="942975"/>
              <a:chOff x="7054513" y="5096962"/>
              <a:chExt cx="3530827" cy="942975"/>
            </a:xfrm>
          </p:grpSpPr>
          <p:sp>
            <p:nvSpPr>
              <p:cNvPr id="37" name="Rectangle: Rounded Corners 36">
                <a:extLst>
                  <a:ext uri="{FF2B5EF4-FFF2-40B4-BE49-F238E27FC236}">
                    <a16:creationId xmlns:a16="http://schemas.microsoft.com/office/drawing/2014/main" id="{52BAE4A1-FE49-4351-A090-7270429225FA}"/>
                  </a:ext>
                </a:extLst>
              </p:cNvPr>
              <p:cNvSpPr/>
              <p:nvPr/>
            </p:nvSpPr>
            <p:spPr>
              <a:xfrm>
                <a:off x="7054513" y="5096962"/>
                <a:ext cx="3530827" cy="942975"/>
              </a:xfrm>
              <a:prstGeom prst="roundRect">
                <a:avLst>
                  <a:gd name="adj" fmla="val 50000"/>
                </a:avLst>
              </a:prstGeom>
              <a:solidFill>
                <a:schemeClr val="accent5"/>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latin typeface="+mj-lt"/>
                </a:endParaRPr>
              </a:p>
            </p:txBody>
          </p:sp>
          <p:sp>
            <p:nvSpPr>
              <p:cNvPr id="38" name="TextBox 37">
                <a:extLst>
                  <a:ext uri="{FF2B5EF4-FFF2-40B4-BE49-F238E27FC236}">
                    <a16:creationId xmlns:a16="http://schemas.microsoft.com/office/drawing/2014/main" id="{FFCE83FF-C5AC-4A53-9AA9-693AA93A988B}"/>
                  </a:ext>
                </a:extLst>
              </p:cNvPr>
              <p:cNvSpPr txBox="1"/>
              <p:nvPr/>
            </p:nvSpPr>
            <p:spPr>
              <a:xfrm>
                <a:off x="7266914" y="5199117"/>
                <a:ext cx="3167938" cy="738664"/>
              </a:xfrm>
              <a:prstGeom prst="rect">
                <a:avLst/>
              </a:prstGeom>
              <a:noFill/>
            </p:spPr>
            <p:txBody>
              <a:bodyPr wrap="square" rtlCol="0">
                <a:spAutoFit/>
              </a:bodyPr>
              <a:lstStyle/>
              <a:p>
                <a:pPr algn="ctr"/>
                <a:r>
                  <a:rPr lang="en-US" sz="1400" b="1" u="none" strike="noStrike" dirty="0">
                    <a:solidFill>
                      <a:schemeClr val="accent3">
                        <a:lumMod val="75000"/>
                      </a:schemeClr>
                    </a:solidFill>
                    <a:effectLst/>
                    <a:latin typeface="Brutel" pitchFamily="50" charset="0"/>
                  </a:rPr>
                  <a:t>Leverage online communities</a:t>
                </a:r>
              </a:p>
              <a:p>
                <a:pPr algn="ctr"/>
                <a:r>
                  <a:rPr lang="en-US" sz="1400" dirty="0">
                    <a:solidFill>
                      <a:schemeClr val="accent3">
                        <a:lumMod val="75000"/>
                      </a:schemeClr>
                    </a:solidFill>
                    <a:effectLst/>
                    <a:latin typeface="Brutel" pitchFamily="50" charset="0"/>
                  </a:rPr>
                  <a:t>Expand the community team and acquire and engage users via a Reddit, Telegram, Discord etc.</a:t>
                </a:r>
                <a:endParaRPr lang="en-US" sz="1400" dirty="0">
                  <a:solidFill>
                    <a:schemeClr val="accent3">
                      <a:lumMod val="75000"/>
                    </a:schemeClr>
                  </a:solidFill>
                  <a:latin typeface="Brutel" pitchFamily="50" charset="0"/>
                </a:endParaRPr>
              </a:p>
            </p:txBody>
          </p:sp>
        </p:grpSp>
      </p:grpSp>
      <p:sp>
        <p:nvSpPr>
          <p:cNvPr id="47" name="TextBox 46">
            <a:extLst>
              <a:ext uri="{FF2B5EF4-FFF2-40B4-BE49-F238E27FC236}">
                <a16:creationId xmlns:a16="http://schemas.microsoft.com/office/drawing/2014/main" id="{FA50C801-1CD6-4B3B-935F-F01ED86FD50A}"/>
              </a:ext>
            </a:extLst>
          </p:cNvPr>
          <p:cNvSpPr txBox="1"/>
          <p:nvPr/>
        </p:nvSpPr>
        <p:spPr>
          <a:xfrm>
            <a:off x="809356" y="54748"/>
            <a:ext cx="10570138" cy="923330"/>
          </a:xfrm>
          <a:prstGeom prst="rect">
            <a:avLst/>
          </a:prstGeom>
          <a:noFill/>
        </p:spPr>
        <p:txBody>
          <a:bodyPr wrap="square" rtlCol="0">
            <a:spAutoFit/>
          </a:bodyPr>
          <a:lstStyle/>
          <a:p>
            <a:pPr algn="ctr"/>
            <a:r>
              <a:rPr lang="en-US" sz="5400" b="1" dirty="0">
                <a:solidFill>
                  <a:schemeClr val="accent2"/>
                </a:solidFill>
                <a:latin typeface="Brutel" pitchFamily="50" charset="0"/>
              </a:rPr>
              <a:t>Acquisition: Now vs Post-Launch</a:t>
            </a:r>
          </a:p>
        </p:txBody>
      </p:sp>
      <p:graphicFrame>
        <p:nvGraphicFramePr>
          <p:cNvPr id="55" name="Chart 54">
            <a:extLst>
              <a:ext uri="{FF2B5EF4-FFF2-40B4-BE49-F238E27FC236}">
                <a16:creationId xmlns:a16="http://schemas.microsoft.com/office/drawing/2014/main" id="{4CBFCB73-D9F7-1E1E-9C40-DFC8166EEE58}"/>
              </a:ext>
            </a:extLst>
          </p:cNvPr>
          <p:cNvGraphicFramePr/>
          <p:nvPr>
            <p:extLst>
              <p:ext uri="{D42A27DB-BD31-4B8C-83A1-F6EECF244321}">
                <p14:modId xmlns:p14="http://schemas.microsoft.com/office/powerpoint/2010/main" val="2539109331"/>
              </p:ext>
            </p:extLst>
          </p:nvPr>
        </p:nvGraphicFramePr>
        <p:xfrm>
          <a:off x="0" y="1400759"/>
          <a:ext cx="6094425" cy="5446710"/>
        </p:xfrm>
        <a:graphic>
          <a:graphicData uri="http://schemas.openxmlformats.org/drawingml/2006/chart">
            <c:chart xmlns:c="http://schemas.openxmlformats.org/drawingml/2006/chart" xmlns:r="http://schemas.openxmlformats.org/officeDocument/2006/relationships" r:id="rId4"/>
          </a:graphicData>
        </a:graphic>
      </p:graphicFrame>
      <p:sp>
        <p:nvSpPr>
          <p:cNvPr id="59" name="TextBox 58">
            <a:extLst>
              <a:ext uri="{FF2B5EF4-FFF2-40B4-BE49-F238E27FC236}">
                <a16:creationId xmlns:a16="http://schemas.microsoft.com/office/drawing/2014/main" id="{67165C4A-2670-A824-A7EE-5E1924EF37A8}"/>
              </a:ext>
            </a:extLst>
          </p:cNvPr>
          <p:cNvSpPr txBox="1"/>
          <p:nvPr/>
        </p:nvSpPr>
        <p:spPr>
          <a:xfrm>
            <a:off x="6611776" y="1425656"/>
            <a:ext cx="4523995" cy="369332"/>
          </a:xfrm>
          <a:prstGeom prst="rect">
            <a:avLst/>
          </a:prstGeom>
          <a:noFill/>
        </p:spPr>
        <p:txBody>
          <a:bodyPr wrap="none" rtlCol="0">
            <a:spAutoFit/>
          </a:bodyPr>
          <a:lstStyle/>
          <a:p>
            <a:r>
              <a:rPr lang="en-US" b="1" dirty="0"/>
              <a:t>What will we focus on post-launch?</a:t>
            </a:r>
          </a:p>
        </p:txBody>
      </p:sp>
    </p:spTree>
    <p:extLst>
      <p:ext uri="{BB962C8B-B14F-4D97-AF65-F5344CB8AC3E}">
        <p14:creationId xmlns:p14="http://schemas.microsoft.com/office/powerpoint/2010/main" val="1463584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fade">
                                      <p:cBhvr>
                                        <p:cTn id="12" dur="1000"/>
                                        <p:tgtEl>
                                          <p:spTgt spid="55"/>
                                        </p:tgtEl>
                                      </p:cBhvr>
                                    </p:animEffect>
                                    <p:anim calcmode="lin" valueType="num">
                                      <p:cBhvr>
                                        <p:cTn id="13" dur="1000" fill="hold"/>
                                        <p:tgtEl>
                                          <p:spTgt spid="55"/>
                                        </p:tgtEl>
                                        <p:attrNameLst>
                                          <p:attrName>ppt_x</p:attrName>
                                        </p:attrNameLst>
                                      </p:cBhvr>
                                      <p:tavLst>
                                        <p:tav tm="0">
                                          <p:val>
                                            <p:strVal val="#ppt_x"/>
                                          </p:val>
                                        </p:tav>
                                        <p:tav tm="100000">
                                          <p:val>
                                            <p:strVal val="#ppt_x"/>
                                          </p:val>
                                        </p:tav>
                                      </p:tavLst>
                                    </p:anim>
                                    <p:anim calcmode="lin" valueType="num">
                                      <p:cBhvr>
                                        <p:cTn id="14" dur="1000" fill="hold"/>
                                        <p:tgtEl>
                                          <p:spTgt spid="55"/>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500"/>
                                        <p:tgtEl>
                                          <p:spTgt spid="5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fade">
                                      <p:cBhvr>
                                        <p:cTn id="23" dur="500"/>
                                        <p:tgtEl>
                                          <p:spTgt spid="59"/>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circle(in)">
                                      <p:cBhvr>
                                        <p:cTn id="28" dur="500"/>
                                        <p:tgtEl>
                                          <p:spTgt spid="14"/>
                                        </p:tgtEl>
                                      </p:cBhvr>
                                    </p:animEffect>
                                  </p:childTnLst>
                                </p:cTn>
                              </p:par>
                              <p:par>
                                <p:cTn id="29" presetID="2" presetClass="entr" presetSubtype="4" fill="hold" nodeType="with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additive="base">
                                        <p:cTn id="31" dur="500" fill="hold"/>
                                        <p:tgtEl>
                                          <p:spTgt spid="31"/>
                                        </p:tgtEl>
                                        <p:attrNameLst>
                                          <p:attrName>ppt_x</p:attrName>
                                        </p:attrNameLst>
                                      </p:cBhvr>
                                      <p:tavLst>
                                        <p:tav tm="0">
                                          <p:val>
                                            <p:strVal val="#ppt_x"/>
                                          </p:val>
                                        </p:tav>
                                        <p:tav tm="100000">
                                          <p:val>
                                            <p:strVal val="#ppt_x"/>
                                          </p:val>
                                        </p:tav>
                                      </p:tavLst>
                                    </p:anim>
                                    <p:anim calcmode="lin" valueType="num">
                                      <p:cBhvr additive="base">
                                        <p:cTn id="32"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circle(in)">
                                      <p:cBhvr>
                                        <p:cTn id="37" dur="500"/>
                                        <p:tgtEl>
                                          <p:spTgt spid="13"/>
                                        </p:tgtEl>
                                      </p:cBhvr>
                                    </p:animEffect>
                                  </p:childTnLst>
                                </p:cTn>
                              </p:par>
                            </p:childTnLst>
                          </p:cTn>
                        </p:par>
                        <p:par>
                          <p:cTn id="38" fill="hold">
                            <p:stCondLst>
                              <p:cond delay="500"/>
                            </p:stCondLst>
                            <p:childTnLst>
                              <p:par>
                                <p:cTn id="39" presetID="2" presetClass="entr" presetSubtype="4" decel="100000" fill="hold" nodeType="afterEffect">
                                  <p:stCondLst>
                                    <p:cond delay="0"/>
                                  </p:stCondLst>
                                  <p:childTnLst>
                                    <p:set>
                                      <p:cBhvr>
                                        <p:cTn id="40" dur="1" fill="hold">
                                          <p:stCondLst>
                                            <p:cond delay="0"/>
                                          </p:stCondLst>
                                        </p:cTn>
                                        <p:tgtEl>
                                          <p:spTgt spid="40"/>
                                        </p:tgtEl>
                                        <p:attrNameLst>
                                          <p:attrName>style.visibility</p:attrName>
                                        </p:attrNameLst>
                                      </p:cBhvr>
                                      <p:to>
                                        <p:strVal val="visible"/>
                                      </p:to>
                                    </p:set>
                                    <p:anim calcmode="lin" valueType="num">
                                      <p:cBhvr additive="base">
                                        <p:cTn id="41" dur="500" fill="hold"/>
                                        <p:tgtEl>
                                          <p:spTgt spid="40"/>
                                        </p:tgtEl>
                                        <p:attrNameLst>
                                          <p:attrName>ppt_x</p:attrName>
                                        </p:attrNameLst>
                                      </p:cBhvr>
                                      <p:tavLst>
                                        <p:tav tm="0">
                                          <p:val>
                                            <p:strVal val="#ppt_x"/>
                                          </p:val>
                                        </p:tav>
                                        <p:tav tm="100000">
                                          <p:val>
                                            <p:strVal val="#ppt_x"/>
                                          </p:val>
                                        </p:tav>
                                      </p:tavLst>
                                    </p:anim>
                                    <p:anim calcmode="lin" valueType="num">
                                      <p:cBhvr additive="base">
                                        <p:cTn id="42"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circle(in)">
                                      <p:cBhvr>
                                        <p:cTn id="47" dur="500"/>
                                        <p:tgtEl>
                                          <p:spTgt spid="16"/>
                                        </p:tgtEl>
                                      </p:cBhvr>
                                    </p:animEffect>
                                  </p:childTnLst>
                                </p:cTn>
                              </p:par>
                            </p:childTnLst>
                          </p:cTn>
                        </p:par>
                        <p:par>
                          <p:cTn id="48" fill="hold">
                            <p:stCondLst>
                              <p:cond delay="500"/>
                            </p:stCondLst>
                            <p:childTnLst>
                              <p:par>
                                <p:cTn id="49" presetID="2" presetClass="entr" presetSubtype="4" decel="100000" fill="hold" nodeType="afterEffect">
                                  <p:stCondLst>
                                    <p:cond delay="0"/>
                                  </p:stCondLst>
                                  <p:childTnLst>
                                    <p:set>
                                      <p:cBhvr>
                                        <p:cTn id="50" dur="1" fill="hold">
                                          <p:stCondLst>
                                            <p:cond delay="0"/>
                                          </p:stCondLst>
                                        </p:cTn>
                                        <p:tgtEl>
                                          <p:spTgt spid="41"/>
                                        </p:tgtEl>
                                        <p:attrNameLst>
                                          <p:attrName>style.visibility</p:attrName>
                                        </p:attrNameLst>
                                      </p:cBhvr>
                                      <p:to>
                                        <p:strVal val="visible"/>
                                      </p:to>
                                    </p:set>
                                    <p:anim calcmode="lin" valueType="num">
                                      <p:cBhvr additive="base">
                                        <p:cTn id="51" dur="500" fill="hold"/>
                                        <p:tgtEl>
                                          <p:spTgt spid="41"/>
                                        </p:tgtEl>
                                        <p:attrNameLst>
                                          <p:attrName>ppt_x</p:attrName>
                                        </p:attrNameLst>
                                      </p:cBhvr>
                                      <p:tavLst>
                                        <p:tav tm="0">
                                          <p:val>
                                            <p:strVal val="#ppt_x"/>
                                          </p:val>
                                        </p:tav>
                                        <p:tav tm="100000">
                                          <p:val>
                                            <p:strVal val="#ppt_x"/>
                                          </p:val>
                                        </p:tav>
                                      </p:tavLst>
                                    </p:anim>
                                    <p:anim calcmode="lin" valueType="num">
                                      <p:cBhvr additive="base">
                                        <p:cTn id="52"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Graphic spid="55" grpId="0">
        <p:bldAsOne/>
      </p:bldGraphic>
      <p:bldP spid="59"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30000"/>
            <a:lum/>
          </a:blip>
          <a:srcRect/>
          <a:stretch>
            <a:fillRect/>
          </a:stretch>
        </a:blipFill>
        <a:effectLst/>
      </p:bgPr>
    </p:bg>
    <p:spTree>
      <p:nvGrpSpPr>
        <p:cNvPr id="1" name=""/>
        <p:cNvGrpSpPr/>
        <p:nvPr/>
      </p:nvGrpSpPr>
      <p:grpSpPr>
        <a:xfrm>
          <a:off x="0" y="0"/>
          <a:ext cx="0" cy="0"/>
          <a:chOff x="0" y="0"/>
          <a:chExt cx="0" cy="0"/>
        </a:xfrm>
      </p:grpSpPr>
      <p:pic>
        <p:nvPicPr>
          <p:cNvPr id="4" name="Picture 3" descr="A white background with a black and white flag&#10;&#10;Description automatically generated with medium confidence">
            <a:extLst>
              <a:ext uri="{FF2B5EF4-FFF2-40B4-BE49-F238E27FC236}">
                <a16:creationId xmlns:a16="http://schemas.microsoft.com/office/drawing/2014/main" id="{983BE079-8407-5FCE-EC50-9A747D5D33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7" name="TextBox 46">
            <a:extLst>
              <a:ext uri="{FF2B5EF4-FFF2-40B4-BE49-F238E27FC236}">
                <a16:creationId xmlns:a16="http://schemas.microsoft.com/office/drawing/2014/main" id="{FA50C801-1CD6-4B3B-935F-F01ED86FD50A}"/>
              </a:ext>
            </a:extLst>
          </p:cNvPr>
          <p:cNvSpPr txBox="1"/>
          <p:nvPr/>
        </p:nvSpPr>
        <p:spPr>
          <a:xfrm>
            <a:off x="1814044" y="539480"/>
            <a:ext cx="8563912" cy="923330"/>
          </a:xfrm>
          <a:prstGeom prst="rect">
            <a:avLst/>
          </a:prstGeom>
          <a:noFill/>
        </p:spPr>
        <p:txBody>
          <a:bodyPr wrap="square" rtlCol="0">
            <a:spAutoFit/>
          </a:bodyPr>
          <a:lstStyle/>
          <a:p>
            <a:pPr algn="ctr"/>
            <a:r>
              <a:rPr lang="en-IN" sz="5400" b="1" dirty="0">
                <a:solidFill>
                  <a:schemeClr val="accent2"/>
                </a:solidFill>
                <a:latin typeface="Brutel" pitchFamily="50" charset="0"/>
              </a:rPr>
              <a:t>Acquisition Strategy</a:t>
            </a:r>
          </a:p>
        </p:txBody>
      </p:sp>
      <p:graphicFrame>
        <p:nvGraphicFramePr>
          <p:cNvPr id="2" name="Table 1">
            <a:extLst>
              <a:ext uri="{FF2B5EF4-FFF2-40B4-BE49-F238E27FC236}">
                <a16:creationId xmlns:a16="http://schemas.microsoft.com/office/drawing/2014/main" id="{D8473439-0166-9F43-6DD0-BBB00A96F812}"/>
              </a:ext>
            </a:extLst>
          </p:cNvPr>
          <p:cNvGraphicFramePr>
            <a:graphicFrameLocks noGrp="1"/>
          </p:cNvGraphicFramePr>
          <p:nvPr>
            <p:extLst>
              <p:ext uri="{D42A27DB-BD31-4B8C-83A1-F6EECF244321}">
                <p14:modId xmlns:p14="http://schemas.microsoft.com/office/powerpoint/2010/main" val="1710292520"/>
              </p:ext>
            </p:extLst>
          </p:nvPr>
        </p:nvGraphicFramePr>
        <p:xfrm>
          <a:off x="1930399" y="2002289"/>
          <a:ext cx="8331202" cy="4151180"/>
        </p:xfrm>
        <a:graphic>
          <a:graphicData uri="http://schemas.openxmlformats.org/drawingml/2006/table">
            <a:tbl>
              <a:tblPr firstRow="1" bandRow="1">
                <a:tableStyleId>{5940675A-B579-460E-94D1-54222C63F5DA}</a:tableStyleId>
              </a:tblPr>
              <a:tblGrid>
                <a:gridCol w="4165601">
                  <a:extLst>
                    <a:ext uri="{9D8B030D-6E8A-4147-A177-3AD203B41FA5}">
                      <a16:colId xmlns:a16="http://schemas.microsoft.com/office/drawing/2014/main" val="2151425351"/>
                    </a:ext>
                  </a:extLst>
                </a:gridCol>
                <a:gridCol w="4165601">
                  <a:extLst>
                    <a:ext uri="{9D8B030D-6E8A-4147-A177-3AD203B41FA5}">
                      <a16:colId xmlns:a16="http://schemas.microsoft.com/office/drawing/2014/main" val="2777644737"/>
                    </a:ext>
                  </a:extLst>
                </a:gridCol>
              </a:tblGrid>
              <a:tr h="475390">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r>
                        <a:rPr lang="en-IN" dirty="0">
                          <a:solidFill>
                            <a:schemeClr val="bg1"/>
                          </a:solidFill>
                        </a:rPr>
                        <a:t>Channel</a:t>
                      </a:r>
                      <a:endParaRPr lang="en-IN" dirty="0">
                        <a:solidFill>
                          <a:schemeClr val="bg1"/>
                        </a:solidFill>
                        <a:latin typeface="Brutel" pitchFamily="50" charset="0"/>
                      </a:endParaRPr>
                    </a:p>
                  </a:txBody>
                  <a:tcPr>
                    <a:solidFill>
                      <a:schemeClr val="accent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solidFill>
                            <a:schemeClr val="bg1"/>
                          </a:solidFill>
                        </a:rPr>
                        <a:t>Description</a:t>
                      </a:r>
                      <a:endParaRPr lang="en-IN" dirty="0">
                        <a:solidFill>
                          <a:schemeClr val="bg1"/>
                        </a:solidFill>
                        <a:latin typeface="Brutel" pitchFamily="50" charset="0"/>
                      </a:endParaRPr>
                    </a:p>
                  </a:txBody>
                  <a:tcPr>
                    <a:solidFill>
                      <a:schemeClr val="accent2"/>
                    </a:solidFill>
                  </a:tcPr>
                </a:tc>
                <a:extLst>
                  <a:ext uri="{0D108BD9-81ED-4DB2-BD59-A6C34878D82A}">
                    <a16:rowId xmlns:a16="http://schemas.microsoft.com/office/drawing/2014/main" val="412154823"/>
                  </a:ext>
                </a:extLst>
              </a:tr>
              <a:tr h="475390">
                <a:tc>
                  <a:txBody>
                    <a:bodyPr/>
                    <a:lstStyle/>
                    <a:p>
                      <a:pPr marL="0" indent="0" algn="ctr">
                        <a:buFont typeface="+mj-lt"/>
                        <a:buNone/>
                      </a:pPr>
                      <a:r>
                        <a:rPr lang="en-IN" b="1" dirty="0">
                          <a:solidFill>
                            <a:schemeClr val="tx1"/>
                          </a:solidFill>
                          <a:latin typeface="Brutel" pitchFamily="50" charset="0"/>
                        </a:rPr>
                        <a:t>Referrals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latin typeface="Brutel" pitchFamily="50" charset="0"/>
                        </a:rPr>
                        <a:t>Word of mouth, referral programs</a:t>
                      </a:r>
                    </a:p>
                  </a:txBody>
                  <a:tcPr/>
                </a:tc>
                <a:extLst>
                  <a:ext uri="{0D108BD9-81ED-4DB2-BD59-A6C34878D82A}">
                    <a16:rowId xmlns:a16="http://schemas.microsoft.com/office/drawing/2014/main" val="1502237956"/>
                  </a:ext>
                </a:extLst>
              </a:tr>
              <a:tr h="475390">
                <a:tc>
                  <a:txBody>
                    <a:bodyPr/>
                    <a:lstStyle/>
                    <a:p>
                      <a:pPr marL="0" marR="0" lvl="0" indent="0" algn="ctr" defTabSz="914400" rtl="0" eaLnBrk="1" fontAlgn="auto" latinLnBrk="0" hangingPunct="1">
                        <a:lnSpc>
                          <a:spcPct val="100000"/>
                        </a:lnSpc>
                        <a:spcBef>
                          <a:spcPts val="0"/>
                        </a:spcBef>
                        <a:spcAft>
                          <a:spcPts val="0"/>
                        </a:spcAft>
                        <a:buClrTx/>
                        <a:buSzTx/>
                        <a:buFont typeface="+mj-lt"/>
                        <a:buNone/>
                        <a:tabLst/>
                        <a:defRPr/>
                      </a:pPr>
                      <a:r>
                        <a:rPr lang="en-IN" b="1" dirty="0">
                          <a:solidFill>
                            <a:schemeClr val="tx1"/>
                          </a:solidFill>
                          <a:latin typeface="Brutel" pitchFamily="50" charset="0"/>
                        </a:rPr>
                        <a:t>SEO</a:t>
                      </a:r>
                    </a:p>
                    <a:p>
                      <a:pPr marL="0" indent="0" algn="ctr">
                        <a:buFont typeface="+mj-lt"/>
                        <a:buNone/>
                      </a:pPr>
                      <a:endParaRPr lang="en-IN" dirty="0">
                        <a:solidFill>
                          <a:schemeClr val="tx1"/>
                        </a:solidFill>
                        <a:latin typeface="Brutel" pitchFamily="50"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latin typeface="Brutel" pitchFamily="50" charset="0"/>
                        </a:rPr>
                        <a:t>Creating content around relevant product keywords</a:t>
                      </a:r>
                    </a:p>
                  </a:txBody>
                  <a:tcPr/>
                </a:tc>
                <a:extLst>
                  <a:ext uri="{0D108BD9-81ED-4DB2-BD59-A6C34878D82A}">
                    <a16:rowId xmlns:a16="http://schemas.microsoft.com/office/drawing/2014/main" val="3204179964"/>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b="1" dirty="0">
                          <a:solidFill>
                            <a:schemeClr val="tx1"/>
                          </a:solidFill>
                          <a:latin typeface="Brutel" pitchFamily="50" charset="0"/>
                        </a:rPr>
                        <a:t>Communities</a:t>
                      </a:r>
                    </a:p>
                    <a:p>
                      <a:pPr algn="ctr"/>
                      <a:endParaRPr lang="en-IN" dirty="0">
                        <a:solidFill>
                          <a:schemeClr val="tx1"/>
                        </a:solidFill>
                        <a:latin typeface="Brutel" pitchFamily="50"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solidFill>
                            <a:schemeClr val="tx1"/>
                          </a:solidFill>
                          <a:latin typeface="Brutel" pitchFamily="50" charset="0"/>
                        </a:rPr>
                        <a:t>Telegram, Discord, Reddit</a:t>
                      </a:r>
                    </a:p>
                  </a:txBody>
                  <a:tcPr/>
                </a:tc>
                <a:extLst>
                  <a:ext uri="{0D108BD9-81ED-4DB2-BD59-A6C34878D82A}">
                    <a16:rowId xmlns:a16="http://schemas.microsoft.com/office/drawing/2014/main" val="2479063482"/>
                  </a:ext>
                </a:extLst>
              </a:tr>
              <a:tr h="47539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b="1" dirty="0">
                          <a:solidFill>
                            <a:schemeClr val="tx1"/>
                          </a:solidFill>
                          <a:effectLst/>
                          <a:latin typeface="Brutel" pitchFamily="50" charset="0"/>
                        </a:rPr>
                        <a:t>Partners</a:t>
                      </a:r>
                      <a:endParaRPr lang="en-IN" b="1" dirty="0">
                        <a:solidFill>
                          <a:schemeClr val="tx1"/>
                        </a:solidFill>
                        <a:latin typeface="Brutel" pitchFamily="50" charset="0"/>
                      </a:endParaRPr>
                    </a:p>
                    <a:p>
                      <a:pPr algn="ctr"/>
                      <a:endParaRPr lang="en-IN" dirty="0">
                        <a:solidFill>
                          <a:schemeClr val="tx1"/>
                        </a:solidFill>
                        <a:latin typeface="Brutel" pitchFamily="50"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solidFill>
                            <a:schemeClr val="tx1"/>
                          </a:solidFill>
                          <a:latin typeface="Brutel" pitchFamily="50" charset="0"/>
                        </a:rPr>
                        <a:t>Integrations, co-marketing</a:t>
                      </a:r>
                    </a:p>
                  </a:txBody>
                  <a:tcPr/>
                </a:tc>
                <a:extLst>
                  <a:ext uri="{0D108BD9-81ED-4DB2-BD59-A6C34878D82A}">
                    <a16:rowId xmlns:a16="http://schemas.microsoft.com/office/drawing/2014/main" val="1988328379"/>
                  </a:ext>
                </a:extLst>
              </a:tr>
              <a:tr h="47539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b="1" dirty="0">
                          <a:solidFill>
                            <a:schemeClr val="tx1"/>
                          </a:solidFill>
                          <a:effectLst/>
                          <a:latin typeface="Brutel" pitchFamily="50" charset="0"/>
                        </a:rPr>
                        <a:t>Email</a:t>
                      </a:r>
                      <a:endParaRPr lang="en-IN" b="1" dirty="0">
                        <a:solidFill>
                          <a:schemeClr val="tx1"/>
                        </a:solidFill>
                        <a:latin typeface="Brutel" pitchFamily="50" charset="0"/>
                      </a:endParaRPr>
                    </a:p>
                    <a:p>
                      <a:pPr algn="ctr"/>
                      <a:endParaRPr lang="en-IN" dirty="0">
                        <a:solidFill>
                          <a:schemeClr val="tx1"/>
                        </a:solidFill>
                        <a:latin typeface="Brutel" pitchFamily="50"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solidFill>
                            <a:schemeClr val="tx1"/>
                          </a:solidFill>
                          <a:latin typeface="Brutel" pitchFamily="50" charset="0"/>
                        </a:rPr>
                        <a:t>Welcome and onboarding emails</a:t>
                      </a:r>
                    </a:p>
                  </a:txBody>
                  <a:tcPr/>
                </a:tc>
                <a:extLst>
                  <a:ext uri="{0D108BD9-81ED-4DB2-BD59-A6C34878D82A}">
                    <a16:rowId xmlns:a16="http://schemas.microsoft.com/office/drawing/2014/main" val="2476074473"/>
                  </a:ext>
                </a:extLst>
              </a:tr>
              <a:tr h="47539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b="1" dirty="0">
                          <a:solidFill>
                            <a:schemeClr val="tx1"/>
                          </a:solidFill>
                          <a:latin typeface="Brutel" pitchFamily="50" charset="0"/>
                        </a:rPr>
                        <a:t>Social</a:t>
                      </a:r>
                      <a:r>
                        <a:rPr lang="en-IN" dirty="0">
                          <a:solidFill>
                            <a:schemeClr val="tx1"/>
                          </a:solidFill>
                          <a:latin typeface="Brutel" pitchFamily="50" charset="0"/>
                        </a:rPr>
                        <a:t> </a:t>
                      </a:r>
                      <a:r>
                        <a:rPr lang="en-IN" b="1" dirty="0">
                          <a:solidFill>
                            <a:schemeClr val="tx1"/>
                          </a:solidFill>
                          <a:latin typeface="Brutel" pitchFamily="50" charset="0"/>
                        </a:rPr>
                        <a:t>media</a:t>
                      </a:r>
                    </a:p>
                    <a:p>
                      <a:pPr algn="ctr"/>
                      <a:endParaRPr lang="en-IN" dirty="0">
                        <a:solidFill>
                          <a:schemeClr val="tx1"/>
                        </a:solidFill>
                        <a:latin typeface="Brutel" pitchFamily="50"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solidFill>
                            <a:schemeClr val="tx1"/>
                          </a:solidFill>
                          <a:latin typeface="Brutel" pitchFamily="50" charset="0"/>
                        </a:rPr>
                        <a:t>Twitter, Instagram, LinkedIn</a:t>
                      </a:r>
                    </a:p>
                  </a:txBody>
                  <a:tcPr/>
                </a:tc>
                <a:extLst>
                  <a:ext uri="{0D108BD9-81ED-4DB2-BD59-A6C34878D82A}">
                    <a16:rowId xmlns:a16="http://schemas.microsoft.com/office/drawing/2014/main" val="263805082"/>
                  </a:ext>
                </a:extLst>
              </a:tr>
            </a:tbl>
          </a:graphicData>
        </a:graphic>
      </p:graphicFrame>
    </p:spTree>
    <p:extLst>
      <p:ext uri="{BB962C8B-B14F-4D97-AF65-F5344CB8AC3E}">
        <p14:creationId xmlns:p14="http://schemas.microsoft.com/office/powerpoint/2010/main" val="2795018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descr="A white background with curved lines&#10;&#10;Description automatically generated">
            <a:extLst>
              <a:ext uri="{FF2B5EF4-FFF2-40B4-BE49-F238E27FC236}">
                <a16:creationId xmlns:a16="http://schemas.microsoft.com/office/drawing/2014/main" id="{E874D4BA-2848-6AA9-3D71-EDF330FC5A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Rectangle: Rounded Corners 29">
            <a:extLst>
              <a:ext uri="{FF2B5EF4-FFF2-40B4-BE49-F238E27FC236}">
                <a16:creationId xmlns:a16="http://schemas.microsoft.com/office/drawing/2014/main" id="{932572B6-D5A0-95AD-B1BA-2151869AEC5E}"/>
              </a:ext>
            </a:extLst>
          </p:cNvPr>
          <p:cNvSpPr/>
          <p:nvPr/>
        </p:nvSpPr>
        <p:spPr>
          <a:xfrm>
            <a:off x="1422260" y="1456872"/>
            <a:ext cx="9492343" cy="4893266"/>
          </a:xfrm>
          <a:prstGeom prst="roundRect">
            <a:avLst/>
          </a:prstGeom>
          <a:solidFill>
            <a:schemeClr val="bg1">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2"/>
              </a:solidFill>
            </a:endParaRPr>
          </a:p>
        </p:txBody>
      </p:sp>
      <p:sp>
        <p:nvSpPr>
          <p:cNvPr id="10" name="TextBox 9">
            <a:extLst>
              <a:ext uri="{FF2B5EF4-FFF2-40B4-BE49-F238E27FC236}">
                <a16:creationId xmlns:a16="http://schemas.microsoft.com/office/drawing/2014/main" id="{0AAE02A2-E436-4D00-8F9D-4231677F6A5F}"/>
              </a:ext>
            </a:extLst>
          </p:cNvPr>
          <p:cNvSpPr txBox="1"/>
          <p:nvPr/>
        </p:nvSpPr>
        <p:spPr>
          <a:xfrm>
            <a:off x="1422261" y="307591"/>
            <a:ext cx="9347478" cy="923330"/>
          </a:xfrm>
          <a:prstGeom prst="rect">
            <a:avLst/>
          </a:prstGeom>
          <a:noFill/>
        </p:spPr>
        <p:txBody>
          <a:bodyPr wrap="square" rtlCol="0">
            <a:spAutoFit/>
          </a:bodyPr>
          <a:lstStyle/>
          <a:p>
            <a:r>
              <a:rPr lang="en-IN" sz="5400" b="1" dirty="0">
                <a:solidFill>
                  <a:schemeClr val="accent2"/>
                </a:solidFill>
                <a:latin typeface="Brutel" pitchFamily="50" charset="0"/>
              </a:rPr>
              <a:t>Recommended Technologies</a:t>
            </a:r>
          </a:p>
        </p:txBody>
      </p:sp>
      <p:sp>
        <p:nvSpPr>
          <p:cNvPr id="111" name="Oval 110">
            <a:extLst>
              <a:ext uri="{FF2B5EF4-FFF2-40B4-BE49-F238E27FC236}">
                <a16:creationId xmlns:a16="http://schemas.microsoft.com/office/drawing/2014/main" id="{1193EA8F-BC4A-4C71-9BCC-C09677F8A73D}"/>
              </a:ext>
            </a:extLst>
          </p:cNvPr>
          <p:cNvSpPr/>
          <p:nvPr/>
        </p:nvSpPr>
        <p:spPr>
          <a:xfrm>
            <a:off x="1954793" y="2313756"/>
            <a:ext cx="85726" cy="857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latin typeface="Montserrat" panose="00000500000000000000" pitchFamily="2" charset="0"/>
            </a:endParaRPr>
          </a:p>
        </p:txBody>
      </p:sp>
      <p:sp>
        <p:nvSpPr>
          <p:cNvPr id="112" name="Oval 111">
            <a:extLst>
              <a:ext uri="{FF2B5EF4-FFF2-40B4-BE49-F238E27FC236}">
                <a16:creationId xmlns:a16="http://schemas.microsoft.com/office/drawing/2014/main" id="{0E292DEE-4531-42A7-94E7-BE61FF6D36DC}"/>
              </a:ext>
            </a:extLst>
          </p:cNvPr>
          <p:cNvSpPr/>
          <p:nvPr/>
        </p:nvSpPr>
        <p:spPr>
          <a:xfrm>
            <a:off x="1862203" y="2227079"/>
            <a:ext cx="259080" cy="25908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latin typeface="Montserrat" panose="00000500000000000000" pitchFamily="2" charset="0"/>
            </a:endParaRPr>
          </a:p>
        </p:txBody>
      </p:sp>
      <p:cxnSp>
        <p:nvCxnSpPr>
          <p:cNvPr id="113" name="Straight Connector 112">
            <a:extLst>
              <a:ext uri="{FF2B5EF4-FFF2-40B4-BE49-F238E27FC236}">
                <a16:creationId xmlns:a16="http://schemas.microsoft.com/office/drawing/2014/main" id="{B3E0BDFA-97CA-4B2F-A0C2-6253332547FA}"/>
              </a:ext>
            </a:extLst>
          </p:cNvPr>
          <p:cNvCxnSpPr>
            <a:cxnSpLocks/>
          </p:cNvCxnSpPr>
          <p:nvPr/>
        </p:nvCxnSpPr>
        <p:spPr>
          <a:xfrm>
            <a:off x="1997656" y="2486159"/>
            <a:ext cx="0" cy="112668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14" name="Group 113">
            <a:extLst>
              <a:ext uri="{FF2B5EF4-FFF2-40B4-BE49-F238E27FC236}">
                <a16:creationId xmlns:a16="http://schemas.microsoft.com/office/drawing/2014/main" id="{ADF5D618-7601-4683-B3BF-A155325FDDDF}"/>
              </a:ext>
            </a:extLst>
          </p:cNvPr>
          <p:cNvGrpSpPr/>
          <p:nvPr/>
        </p:nvGrpSpPr>
        <p:grpSpPr>
          <a:xfrm>
            <a:off x="2244908" y="2092855"/>
            <a:ext cx="7847048" cy="1011851"/>
            <a:chOff x="6681900" y="1442950"/>
            <a:chExt cx="8180118" cy="1521074"/>
          </a:xfrm>
        </p:grpSpPr>
        <p:sp>
          <p:nvSpPr>
            <p:cNvPr id="115" name="TextBox 114">
              <a:extLst>
                <a:ext uri="{FF2B5EF4-FFF2-40B4-BE49-F238E27FC236}">
                  <a16:creationId xmlns:a16="http://schemas.microsoft.com/office/drawing/2014/main" id="{64F9D532-385A-41C2-9422-2C92CC173A59}"/>
                </a:ext>
              </a:extLst>
            </p:cNvPr>
            <p:cNvSpPr txBox="1"/>
            <p:nvPr/>
          </p:nvSpPr>
          <p:spPr>
            <a:xfrm>
              <a:off x="6681901" y="1442950"/>
              <a:ext cx="3307089" cy="694002"/>
            </a:xfrm>
            <a:prstGeom prst="rect">
              <a:avLst/>
            </a:prstGeom>
            <a:noFill/>
          </p:spPr>
          <p:txBody>
            <a:bodyPr wrap="square" rtlCol="0">
              <a:spAutoFit/>
            </a:bodyPr>
            <a:lstStyle/>
            <a:p>
              <a:r>
                <a:rPr lang="en-IN" sz="2400" dirty="0">
                  <a:solidFill>
                    <a:schemeClr val="accent3">
                      <a:lumMod val="75000"/>
                    </a:schemeClr>
                  </a:solidFill>
                  <a:latin typeface="Brutel" pitchFamily="50" charset="0"/>
                </a:rPr>
                <a:t>Widget: </a:t>
              </a:r>
              <a:r>
                <a:rPr lang="en-IN" sz="2400" b="1" dirty="0">
                  <a:solidFill>
                    <a:schemeClr val="accent3">
                      <a:lumMod val="75000"/>
                    </a:schemeClr>
                  </a:solidFill>
                  <a:latin typeface="Brutel" pitchFamily="50" charset="0"/>
                </a:rPr>
                <a:t>Slack</a:t>
              </a:r>
            </a:p>
          </p:txBody>
        </p:sp>
        <p:sp>
          <p:nvSpPr>
            <p:cNvPr id="116" name="TextBox 115">
              <a:extLst>
                <a:ext uri="{FF2B5EF4-FFF2-40B4-BE49-F238E27FC236}">
                  <a16:creationId xmlns:a16="http://schemas.microsoft.com/office/drawing/2014/main" id="{760135AF-AB8C-4A7A-B3FA-DBE2F74535E0}"/>
                </a:ext>
              </a:extLst>
            </p:cNvPr>
            <p:cNvSpPr txBox="1"/>
            <p:nvPr/>
          </p:nvSpPr>
          <p:spPr>
            <a:xfrm>
              <a:off x="6681900" y="1992421"/>
              <a:ext cx="8180118" cy="971603"/>
            </a:xfrm>
            <a:prstGeom prst="rect">
              <a:avLst/>
            </a:prstGeom>
            <a:noFill/>
          </p:spPr>
          <p:txBody>
            <a:bodyPr wrap="square" rtlCol="0">
              <a:spAutoFit/>
            </a:bodyPr>
            <a:lstStyle/>
            <a:p>
              <a:pPr rtl="0">
                <a:spcBef>
                  <a:spcPts val="0"/>
                </a:spcBef>
                <a:spcAft>
                  <a:spcPts val="0"/>
                </a:spcAft>
              </a:pPr>
              <a:r>
                <a:rPr lang="en-US" sz="1800" b="0" i="0" u="none" strike="noStrike" dirty="0">
                  <a:solidFill>
                    <a:schemeClr val="accent3">
                      <a:lumMod val="75000"/>
                    </a:schemeClr>
                  </a:solidFill>
                  <a:effectLst/>
                  <a:latin typeface="Brutel" pitchFamily="50" charset="0"/>
                </a:rPr>
                <a:t>Messaging app for teams that makes working together simple and efficient.</a:t>
              </a:r>
              <a:endParaRPr lang="en-US" sz="1600" b="0" dirty="0">
                <a:solidFill>
                  <a:schemeClr val="accent3">
                    <a:lumMod val="75000"/>
                  </a:schemeClr>
                </a:solidFill>
                <a:effectLst/>
                <a:latin typeface="Brutel" pitchFamily="50" charset="0"/>
              </a:endParaRPr>
            </a:p>
          </p:txBody>
        </p:sp>
      </p:grpSp>
      <p:grpSp>
        <p:nvGrpSpPr>
          <p:cNvPr id="119" name="Group 118">
            <a:extLst>
              <a:ext uri="{FF2B5EF4-FFF2-40B4-BE49-F238E27FC236}">
                <a16:creationId xmlns:a16="http://schemas.microsoft.com/office/drawing/2014/main" id="{C200B673-9142-4B13-8DAD-F8BEEA621A56}"/>
              </a:ext>
            </a:extLst>
          </p:cNvPr>
          <p:cNvGrpSpPr/>
          <p:nvPr/>
        </p:nvGrpSpPr>
        <p:grpSpPr>
          <a:xfrm>
            <a:off x="2244906" y="3471496"/>
            <a:ext cx="7988019" cy="989991"/>
            <a:chOff x="6681900" y="1442950"/>
            <a:chExt cx="5816403" cy="1048800"/>
          </a:xfrm>
        </p:grpSpPr>
        <p:sp>
          <p:nvSpPr>
            <p:cNvPr id="120" name="TextBox 119">
              <a:extLst>
                <a:ext uri="{FF2B5EF4-FFF2-40B4-BE49-F238E27FC236}">
                  <a16:creationId xmlns:a16="http://schemas.microsoft.com/office/drawing/2014/main" id="{449A20D3-D1E3-48B2-AEB2-FE1E7D57A505}"/>
                </a:ext>
              </a:extLst>
            </p:cNvPr>
            <p:cNvSpPr txBox="1"/>
            <p:nvPr/>
          </p:nvSpPr>
          <p:spPr>
            <a:xfrm>
              <a:off x="6681900" y="1442950"/>
              <a:ext cx="3737127" cy="489090"/>
            </a:xfrm>
            <a:prstGeom prst="rect">
              <a:avLst/>
            </a:prstGeom>
            <a:noFill/>
          </p:spPr>
          <p:txBody>
            <a:bodyPr wrap="square" rtlCol="0">
              <a:spAutoFit/>
            </a:bodyPr>
            <a:lstStyle/>
            <a:p>
              <a:r>
                <a:rPr lang="en-IN" sz="2400" dirty="0">
                  <a:solidFill>
                    <a:schemeClr val="accent3">
                      <a:lumMod val="75000"/>
                    </a:schemeClr>
                  </a:solidFill>
                  <a:latin typeface="Brutel" pitchFamily="50" charset="0"/>
                </a:rPr>
                <a:t>Analytics and Tracking: </a:t>
              </a:r>
              <a:r>
                <a:rPr lang="en-IN" sz="2400" b="1" dirty="0" err="1">
                  <a:solidFill>
                    <a:schemeClr val="accent3">
                      <a:lumMod val="75000"/>
                    </a:schemeClr>
                  </a:solidFill>
                  <a:latin typeface="Brutel" pitchFamily="50" charset="0"/>
                </a:rPr>
                <a:t>Hubspot</a:t>
              </a:r>
              <a:endParaRPr lang="en-IN" sz="2400" b="1" dirty="0">
                <a:solidFill>
                  <a:schemeClr val="accent3">
                    <a:lumMod val="75000"/>
                  </a:schemeClr>
                </a:solidFill>
                <a:latin typeface="Brutel" pitchFamily="50" charset="0"/>
              </a:endParaRPr>
            </a:p>
          </p:txBody>
        </p:sp>
        <p:sp>
          <p:nvSpPr>
            <p:cNvPr id="121" name="TextBox 120">
              <a:extLst>
                <a:ext uri="{FF2B5EF4-FFF2-40B4-BE49-F238E27FC236}">
                  <a16:creationId xmlns:a16="http://schemas.microsoft.com/office/drawing/2014/main" id="{CCDF64C5-151D-481A-8B31-0784219DA281}"/>
                </a:ext>
              </a:extLst>
            </p:cNvPr>
            <p:cNvSpPr txBox="1"/>
            <p:nvPr/>
          </p:nvSpPr>
          <p:spPr>
            <a:xfrm>
              <a:off x="6681901" y="1807025"/>
              <a:ext cx="5816402" cy="684725"/>
            </a:xfrm>
            <a:prstGeom prst="rect">
              <a:avLst/>
            </a:prstGeom>
            <a:noFill/>
          </p:spPr>
          <p:txBody>
            <a:bodyPr wrap="square" rtlCol="0">
              <a:spAutoFit/>
            </a:bodyPr>
            <a:lstStyle/>
            <a:p>
              <a:pPr rtl="0" fontAlgn="base">
                <a:spcBef>
                  <a:spcPts val="0"/>
                </a:spcBef>
                <a:spcAft>
                  <a:spcPts val="0"/>
                </a:spcAft>
              </a:pPr>
              <a:r>
                <a:rPr lang="en-US" sz="1800" b="0" i="0" u="none" strike="noStrike" dirty="0" err="1">
                  <a:solidFill>
                    <a:schemeClr val="accent3">
                      <a:lumMod val="75000"/>
                    </a:schemeClr>
                  </a:solidFill>
                  <a:effectLst/>
                  <a:latin typeface="Brutel" pitchFamily="50" charset="0"/>
                </a:rPr>
                <a:t>Hubspot</a:t>
              </a:r>
              <a:r>
                <a:rPr lang="en-US" sz="1800" b="0" i="0" u="none" strike="noStrike" dirty="0">
                  <a:solidFill>
                    <a:schemeClr val="accent3">
                      <a:lumMod val="75000"/>
                    </a:schemeClr>
                  </a:solidFill>
                  <a:effectLst/>
                  <a:latin typeface="Brutel" pitchFamily="50" charset="0"/>
                </a:rPr>
                <a:t> provides marketing information and leads via inbounding marketing</a:t>
              </a:r>
              <a:endParaRPr lang="en-US" sz="1600" b="0" dirty="0">
                <a:solidFill>
                  <a:schemeClr val="accent3">
                    <a:lumMod val="75000"/>
                  </a:schemeClr>
                </a:solidFill>
                <a:effectLst/>
                <a:latin typeface="Brutel" pitchFamily="50" charset="0"/>
              </a:endParaRPr>
            </a:p>
          </p:txBody>
        </p:sp>
      </p:grpSp>
      <p:grpSp>
        <p:nvGrpSpPr>
          <p:cNvPr id="124" name="Group 123">
            <a:extLst>
              <a:ext uri="{FF2B5EF4-FFF2-40B4-BE49-F238E27FC236}">
                <a16:creationId xmlns:a16="http://schemas.microsoft.com/office/drawing/2014/main" id="{3731F9B1-BC3B-4A35-A43C-A26AEF6BA42C}"/>
              </a:ext>
            </a:extLst>
          </p:cNvPr>
          <p:cNvGrpSpPr/>
          <p:nvPr/>
        </p:nvGrpSpPr>
        <p:grpSpPr>
          <a:xfrm>
            <a:off x="2244909" y="4824324"/>
            <a:ext cx="8475698" cy="733407"/>
            <a:chOff x="6681901" y="1442950"/>
            <a:chExt cx="4097473" cy="733407"/>
          </a:xfrm>
        </p:grpSpPr>
        <p:sp>
          <p:nvSpPr>
            <p:cNvPr id="125" name="TextBox 124">
              <a:extLst>
                <a:ext uri="{FF2B5EF4-FFF2-40B4-BE49-F238E27FC236}">
                  <a16:creationId xmlns:a16="http://schemas.microsoft.com/office/drawing/2014/main" id="{675FC07F-ED9B-43C1-9713-FBD221391B89}"/>
                </a:ext>
              </a:extLst>
            </p:cNvPr>
            <p:cNvSpPr txBox="1"/>
            <p:nvPr/>
          </p:nvSpPr>
          <p:spPr>
            <a:xfrm>
              <a:off x="6681901" y="1442950"/>
              <a:ext cx="3268617" cy="461665"/>
            </a:xfrm>
            <a:prstGeom prst="rect">
              <a:avLst/>
            </a:prstGeom>
            <a:noFill/>
          </p:spPr>
          <p:txBody>
            <a:bodyPr wrap="square" rtlCol="0">
              <a:spAutoFit/>
            </a:bodyPr>
            <a:lstStyle/>
            <a:p>
              <a:pPr rtl="0">
                <a:spcBef>
                  <a:spcPts val="0"/>
                </a:spcBef>
                <a:spcAft>
                  <a:spcPts val="0"/>
                </a:spcAft>
              </a:pPr>
              <a:r>
                <a:rPr lang="en-IN" sz="2400" i="0" u="none" strike="noStrike" dirty="0">
                  <a:solidFill>
                    <a:schemeClr val="accent3">
                      <a:lumMod val="75000"/>
                    </a:schemeClr>
                  </a:solidFill>
                  <a:effectLst/>
                  <a:latin typeface="Brutel" pitchFamily="50" charset="0"/>
                </a:rPr>
                <a:t>Content Management System: </a:t>
              </a:r>
              <a:r>
                <a:rPr lang="en-IN" sz="2400" b="1" i="0" u="none" strike="noStrike" dirty="0" err="1">
                  <a:solidFill>
                    <a:schemeClr val="accent3">
                      <a:lumMod val="75000"/>
                    </a:schemeClr>
                  </a:solidFill>
                  <a:effectLst/>
                  <a:latin typeface="Brutel" pitchFamily="50" charset="0"/>
                </a:rPr>
                <a:t>Clevertap</a:t>
              </a:r>
              <a:endParaRPr lang="en-IN" sz="2400" b="1" dirty="0">
                <a:solidFill>
                  <a:schemeClr val="accent3">
                    <a:lumMod val="75000"/>
                  </a:schemeClr>
                </a:solidFill>
                <a:effectLst/>
                <a:latin typeface="Brutel" pitchFamily="50" charset="0"/>
              </a:endParaRPr>
            </a:p>
          </p:txBody>
        </p:sp>
        <p:sp>
          <p:nvSpPr>
            <p:cNvPr id="126" name="TextBox 125">
              <a:extLst>
                <a:ext uri="{FF2B5EF4-FFF2-40B4-BE49-F238E27FC236}">
                  <a16:creationId xmlns:a16="http://schemas.microsoft.com/office/drawing/2014/main" id="{73FAEB4D-0416-4422-BB15-11931CBF514D}"/>
                </a:ext>
              </a:extLst>
            </p:cNvPr>
            <p:cNvSpPr txBox="1"/>
            <p:nvPr/>
          </p:nvSpPr>
          <p:spPr>
            <a:xfrm>
              <a:off x="6681901" y="1807025"/>
              <a:ext cx="4097473" cy="369332"/>
            </a:xfrm>
            <a:prstGeom prst="rect">
              <a:avLst/>
            </a:prstGeom>
            <a:noFill/>
          </p:spPr>
          <p:txBody>
            <a:bodyPr wrap="square" rtlCol="0">
              <a:spAutoFit/>
            </a:bodyPr>
            <a:lstStyle/>
            <a:p>
              <a:r>
                <a:rPr lang="en-US" dirty="0">
                  <a:solidFill>
                    <a:schemeClr val="accent3">
                      <a:lumMod val="75000"/>
                    </a:schemeClr>
                  </a:solidFill>
                  <a:latin typeface="Brutel" pitchFamily="50" charset="0"/>
                </a:rPr>
                <a:t>C</a:t>
              </a:r>
              <a:r>
                <a:rPr lang="en-US" sz="1800" b="0" i="0" u="none" strike="noStrike" dirty="0">
                  <a:solidFill>
                    <a:schemeClr val="accent3">
                      <a:lumMod val="75000"/>
                    </a:schemeClr>
                  </a:solidFill>
                  <a:effectLst/>
                  <a:latin typeface="Brutel" pitchFamily="50" charset="0"/>
                </a:rPr>
                <a:t>ustomer relationship management (CRM) platforms</a:t>
              </a:r>
              <a:endParaRPr lang="en-US" sz="1600" b="0" dirty="0">
                <a:solidFill>
                  <a:schemeClr val="accent3">
                    <a:lumMod val="75000"/>
                  </a:schemeClr>
                </a:solidFill>
                <a:effectLst/>
                <a:latin typeface="Brutel" pitchFamily="50" charset="0"/>
              </a:endParaRPr>
            </a:p>
          </p:txBody>
        </p:sp>
      </p:grpSp>
      <p:sp>
        <p:nvSpPr>
          <p:cNvPr id="14" name="Oval 13">
            <a:extLst>
              <a:ext uri="{FF2B5EF4-FFF2-40B4-BE49-F238E27FC236}">
                <a16:creationId xmlns:a16="http://schemas.microsoft.com/office/drawing/2014/main" id="{3C0067A9-5FA5-DD2E-8F49-14F877EB7127}"/>
              </a:ext>
            </a:extLst>
          </p:cNvPr>
          <p:cNvSpPr/>
          <p:nvPr/>
        </p:nvSpPr>
        <p:spPr>
          <a:xfrm>
            <a:off x="1954793" y="3699522"/>
            <a:ext cx="85726" cy="857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latin typeface="Montserrat" panose="00000500000000000000" pitchFamily="2" charset="0"/>
            </a:endParaRPr>
          </a:p>
        </p:txBody>
      </p:sp>
      <p:sp>
        <p:nvSpPr>
          <p:cNvPr id="15" name="Oval 14">
            <a:extLst>
              <a:ext uri="{FF2B5EF4-FFF2-40B4-BE49-F238E27FC236}">
                <a16:creationId xmlns:a16="http://schemas.microsoft.com/office/drawing/2014/main" id="{C00A6146-0E5F-32DD-0C4D-EADA7A5817E0}"/>
              </a:ext>
            </a:extLst>
          </p:cNvPr>
          <p:cNvSpPr/>
          <p:nvPr/>
        </p:nvSpPr>
        <p:spPr>
          <a:xfrm>
            <a:off x="1862203" y="3612845"/>
            <a:ext cx="259080" cy="25908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latin typeface="Montserrat" panose="00000500000000000000" pitchFamily="2" charset="0"/>
            </a:endParaRPr>
          </a:p>
        </p:txBody>
      </p:sp>
      <p:cxnSp>
        <p:nvCxnSpPr>
          <p:cNvPr id="16" name="Straight Connector 15">
            <a:extLst>
              <a:ext uri="{FF2B5EF4-FFF2-40B4-BE49-F238E27FC236}">
                <a16:creationId xmlns:a16="http://schemas.microsoft.com/office/drawing/2014/main" id="{937B0FFA-5A07-BB58-8ECA-1C41E3E8534B}"/>
              </a:ext>
            </a:extLst>
          </p:cNvPr>
          <p:cNvCxnSpPr>
            <a:cxnSpLocks/>
          </p:cNvCxnSpPr>
          <p:nvPr/>
        </p:nvCxnSpPr>
        <p:spPr>
          <a:xfrm>
            <a:off x="1997656" y="3871925"/>
            <a:ext cx="0" cy="112668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AB16F70E-B312-E593-5108-7C2F4346D7F8}"/>
              </a:ext>
            </a:extLst>
          </p:cNvPr>
          <p:cNvSpPr/>
          <p:nvPr/>
        </p:nvSpPr>
        <p:spPr>
          <a:xfrm>
            <a:off x="1951780" y="5081691"/>
            <a:ext cx="85726" cy="857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latin typeface="Montserrat" panose="00000500000000000000" pitchFamily="2" charset="0"/>
            </a:endParaRPr>
          </a:p>
        </p:txBody>
      </p:sp>
      <p:sp>
        <p:nvSpPr>
          <p:cNvPr id="18" name="Oval 17">
            <a:extLst>
              <a:ext uri="{FF2B5EF4-FFF2-40B4-BE49-F238E27FC236}">
                <a16:creationId xmlns:a16="http://schemas.microsoft.com/office/drawing/2014/main" id="{EB560FF9-BE6C-AB80-3B6F-4D76E86BECA3}"/>
              </a:ext>
            </a:extLst>
          </p:cNvPr>
          <p:cNvSpPr/>
          <p:nvPr/>
        </p:nvSpPr>
        <p:spPr>
          <a:xfrm>
            <a:off x="1859190" y="4995014"/>
            <a:ext cx="259080" cy="25908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latin typeface="Montserrat" panose="00000500000000000000" pitchFamily="2" charset="0"/>
            </a:endParaRPr>
          </a:p>
        </p:txBody>
      </p:sp>
    </p:spTree>
    <p:extLst>
      <p:ext uri="{BB962C8B-B14F-4D97-AF65-F5344CB8AC3E}">
        <p14:creationId xmlns:p14="http://schemas.microsoft.com/office/powerpoint/2010/main" val="4070373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112"/>
                                        </p:tgtEl>
                                        <p:attrNameLst>
                                          <p:attrName>style.visibility</p:attrName>
                                        </p:attrNameLst>
                                      </p:cBhvr>
                                      <p:to>
                                        <p:strVal val="visible"/>
                                      </p:to>
                                    </p:set>
                                    <p:anim calcmode="lin" valueType="num">
                                      <p:cBhvr>
                                        <p:cTn id="12" dur="500" fill="hold"/>
                                        <p:tgtEl>
                                          <p:spTgt spid="112"/>
                                        </p:tgtEl>
                                        <p:attrNameLst>
                                          <p:attrName>ppt_w</p:attrName>
                                        </p:attrNameLst>
                                      </p:cBhvr>
                                      <p:tavLst>
                                        <p:tav tm="0">
                                          <p:val>
                                            <p:fltVal val="0"/>
                                          </p:val>
                                        </p:tav>
                                        <p:tav tm="100000">
                                          <p:val>
                                            <p:strVal val="#ppt_w"/>
                                          </p:val>
                                        </p:tav>
                                      </p:tavLst>
                                    </p:anim>
                                    <p:anim calcmode="lin" valueType="num">
                                      <p:cBhvr>
                                        <p:cTn id="13" dur="500" fill="hold"/>
                                        <p:tgtEl>
                                          <p:spTgt spid="112"/>
                                        </p:tgtEl>
                                        <p:attrNameLst>
                                          <p:attrName>ppt_h</p:attrName>
                                        </p:attrNameLst>
                                      </p:cBhvr>
                                      <p:tavLst>
                                        <p:tav tm="0">
                                          <p:val>
                                            <p:fltVal val="0"/>
                                          </p:val>
                                        </p:tav>
                                        <p:tav tm="100000">
                                          <p:val>
                                            <p:strVal val="#ppt_h"/>
                                          </p:val>
                                        </p:tav>
                                      </p:tavLst>
                                    </p:anim>
                                    <p:animEffect transition="in" filter="fade">
                                      <p:cBhvr>
                                        <p:cTn id="14" dur="500"/>
                                        <p:tgtEl>
                                          <p:spTgt spid="112"/>
                                        </p:tgtEl>
                                      </p:cBhvr>
                                    </p:animEffect>
                                  </p:childTnLst>
                                </p:cTn>
                              </p:par>
                              <p:par>
                                <p:cTn id="15" presetID="53" presetClass="entr" presetSubtype="16" fill="hold" grpId="0" nodeType="withEffect">
                                  <p:stCondLst>
                                    <p:cond delay="250"/>
                                  </p:stCondLst>
                                  <p:childTnLst>
                                    <p:set>
                                      <p:cBhvr>
                                        <p:cTn id="16" dur="1" fill="hold">
                                          <p:stCondLst>
                                            <p:cond delay="0"/>
                                          </p:stCondLst>
                                        </p:cTn>
                                        <p:tgtEl>
                                          <p:spTgt spid="111"/>
                                        </p:tgtEl>
                                        <p:attrNameLst>
                                          <p:attrName>style.visibility</p:attrName>
                                        </p:attrNameLst>
                                      </p:cBhvr>
                                      <p:to>
                                        <p:strVal val="visible"/>
                                      </p:to>
                                    </p:set>
                                    <p:anim calcmode="lin" valueType="num">
                                      <p:cBhvr>
                                        <p:cTn id="17" dur="500" fill="hold"/>
                                        <p:tgtEl>
                                          <p:spTgt spid="111"/>
                                        </p:tgtEl>
                                        <p:attrNameLst>
                                          <p:attrName>ppt_w</p:attrName>
                                        </p:attrNameLst>
                                      </p:cBhvr>
                                      <p:tavLst>
                                        <p:tav tm="0">
                                          <p:val>
                                            <p:fltVal val="0"/>
                                          </p:val>
                                        </p:tav>
                                        <p:tav tm="100000">
                                          <p:val>
                                            <p:strVal val="#ppt_w"/>
                                          </p:val>
                                        </p:tav>
                                      </p:tavLst>
                                    </p:anim>
                                    <p:anim calcmode="lin" valueType="num">
                                      <p:cBhvr>
                                        <p:cTn id="18" dur="500" fill="hold"/>
                                        <p:tgtEl>
                                          <p:spTgt spid="111"/>
                                        </p:tgtEl>
                                        <p:attrNameLst>
                                          <p:attrName>ppt_h</p:attrName>
                                        </p:attrNameLst>
                                      </p:cBhvr>
                                      <p:tavLst>
                                        <p:tav tm="0">
                                          <p:val>
                                            <p:fltVal val="0"/>
                                          </p:val>
                                        </p:tav>
                                        <p:tav tm="100000">
                                          <p:val>
                                            <p:strVal val="#ppt_h"/>
                                          </p:val>
                                        </p:tav>
                                      </p:tavLst>
                                    </p:anim>
                                    <p:animEffect transition="in" filter="fade">
                                      <p:cBhvr>
                                        <p:cTn id="19" dur="500"/>
                                        <p:tgtEl>
                                          <p:spTgt spid="111"/>
                                        </p:tgtEl>
                                      </p:cBhvr>
                                    </p:animEffect>
                                  </p:childTnLst>
                                </p:cTn>
                              </p:par>
                            </p:childTnLst>
                          </p:cTn>
                        </p:par>
                        <p:par>
                          <p:cTn id="20" fill="hold">
                            <p:stCondLst>
                              <p:cond delay="750"/>
                            </p:stCondLst>
                            <p:childTnLst>
                              <p:par>
                                <p:cTn id="21" presetID="10" presetClass="entr" presetSubtype="0" fill="hold" nodeType="afterEffect">
                                  <p:stCondLst>
                                    <p:cond delay="0"/>
                                  </p:stCondLst>
                                  <p:childTnLst>
                                    <p:set>
                                      <p:cBhvr>
                                        <p:cTn id="22" dur="1" fill="hold">
                                          <p:stCondLst>
                                            <p:cond delay="0"/>
                                          </p:stCondLst>
                                        </p:cTn>
                                        <p:tgtEl>
                                          <p:spTgt spid="114"/>
                                        </p:tgtEl>
                                        <p:attrNameLst>
                                          <p:attrName>style.visibility</p:attrName>
                                        </p:attrNameLst>
                                      </p:cBhvr>
                                      <p:to>
                                        <p:strVal val="visible"/>
                                      </p:to>
                                    </p:set>
                                    <p:animEffect transition="in" filter="fade">
                                      <p:cBhvr>
                                        <p:cTn id="23" dur="500"/>
                                        <p:tgtEl>
                                          <p:spTgt spid="114"/>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nodeType="clickEffect">
                                  <p:stCondLst>
                                    <p:cond delay="0"/>
                                  </p:stCondLst>
                                  <p:childTnLst>
                                    <p:set>
                                      <p:cBhvr>
                                        <p:cTn id="27" dur="1" fill="hold">
                                          <p:stCondLst>
                                            <p:cond delay="0"/>
                                          </p:stCondLst>
                                        </p:cTn>
                                        <p:tgtEl>
                                          <p:spTgt spid="113"/>
                                        </p:tgtEl>
                                        <p:attrNameLst>
                                          <p:attrName>style.visibility</p:attrName>
                                        </p:attrNameLst>
                                      </p:cBhvr>
                                      <p:to>
                                        <p:strVal val="visible"/>
                                      </p:to>
                                    </p:set>
                                    <p:animEffect transition="in" filter="wipe(up)">
                                      <p:cBhvr>
                                        <p:cTn id="28" dur="500"/>
                                        <p:tgtEl>
                                          <p:spTgt spid="113"/>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childTnLst>
                          </p:cTn>
                        </p:par>
                        <p:par>
                          <p:cTn id="39" fill="hold">
                            <p:stCondLst>
                              <p:cond delay="500"/>
                            </p:stCondLst>
                            <p:childTnLst>
                              <p:par>
                                <p:cTn id="40" presetID="10" presetClass="entr" presetSubtype="0" fill="hold" nodeType="afterEffect">
                                  <p:stCondLst>
                                    <p:cond delay="0"/>
                                  </p:stCondLst>
                                  <p:childTnLst>
                                    <p:set>
                                      <p:cBhvr>
                                        <p:cTn id="41" dur="1" fill="hold">
                                          <p:stCondLst>
                                            <p:cond delay="0"/>
                                          </p:stCondLst>
                                        </p:cTn>
                                        <p:tgtEl>
                                          <p:spTgt spid="119"/>
                                        </p:tgtEl>
                                        <p:attrNameLst>
                                          <p:attrName>style.visibility</p:attrName>
                                        </p:attrNameLst>
                                      </p:cBhvr>
                                      <p:to>
                                        <p:strVal val="visible"/>
                                      </p:to>
                                    </p:set>
                                    <p:animEffect transition="in" filter="fade">
                                      <p:cBhvr>
                                        <p:cTn id="42" dur="500"/>
                                        <p:tgtEl>
                                          <p:spTgt spid="11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up)">
                                      <p:cBhvr>
                                        <p:cTn id="47" dur="500"/>
                                        <p:tgtEl>
                                          <p:spTgt spid="16"/>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p:cTn id="50" dur="500" fill="hold"/>
                                        <p:tgtEl>
                                          <p:spTgt spid="18"/>
                                        </p:tgtEl>
                                        <p:attrNameLst>
                                          <p:attrName>ppt_w</p:attrName>
                                        </p:attrNameLst>
                                      </p:cBhvr>
                                      <p:tavLst>
                                        <p:tav tm="0">
                                          <p:val>
                                            <p:fltVal val="0"/>
                                          </p:val>
                                        </p:tav>
                                        <p:tav tm="100000">
                                          <p:val>
                                            <p:strVal val="#ppt_w"/>
                                          </p:val>
                                        </p:tav>
                                      </p:tavLst>
                                    </p:anim>
                                    <p:anim calcmode="lin" valueType="num">
                                      <p:cBhvr>
                                        <p:cTn id="51" dur="500" fill="hold"/>
                                        <p:tgtEl>
                                          <p:spTgt spid="18"/>
                                        </p:tgtEl>
                                        <p:attrNameLst>
                                          <p:attrName>ppt_h</p:attrName>
                                        </p:attrNameLst>
                                      </p:cBhvr>
                                      <p:tavLst>
                                        <p:tav tm="0">
                                          <p:val>
                                            <p:fltVal val="0"/>
                                          </p:val>
                                        </p:tav>
                                        <p:tav tm="100000">
                                          <p:val>
                                            <p:strVal val="#ppt_h"/>
                                          </p:val>
                                        </p:tav>
                                      </p:tavLst>
                                    </p:anim>
                                    <p:animEffect transition="in" filter="fade">
                                      <p:cBhvr>
                                        <p:cTn id="52" dur="500"/>
                                        <p:tgtEl>
                                          <p:spTgt spid="18"/>
                                        </p:tgtEl>
                                      </p:cBhvr>
                                    </p:animEffect>
                                  </p:childTnLst>
                                </p:cTn>
                              </p:par>
                              <p:par>
                                <p:cTn id="53" presetID="53" presetClass="entr" presetSubtype="16" fill="hold" grpId="0" nodeType="withEffect">
                                  <p:stCondLst>
                                    <p:cond delay="250"/>
                                  </p:stCondLst>
                                  <p:childTnLst>
                                    <p:set>
                                      <p:cBhvr>
                                        <p:cTn id="54" dur="1" fill="hold">
                                          <p:stCondLst>
                                            <p:cond delay="0"/>
                                          </p:stCondLst>
                                        </p:cTn>
                                        <p:tgtEl>
                                          <p:spTgt spid="17"/>
                                        </p:tgtEl>
                                        <p:attrNameLst>
                                          <p:attrName>style.visibility</p:attrName>
                                        </p:attrNameLst>
                                      </p:cBhvr>
                                      <p:to>
                                        <p:strVal val="visible"/>
                                      </p:to>
                                    </p:set>
                                    <p:anim calcmode="lin" valueType="num">
                                      <p:cBhvr>
                                        <p:cTn id="55" dur="500" fill="hold"/>
                                        <p:tgtEl>
                                          <p:spTgt spid="17"/>
                                        </p:tgtEl>
                                        <p:attrNameLst>
                                          <p:attrName>ppt_w</p:attrName>
                                        </p:attrNameLst>
                                      </p:cBhvr>
                                      <p:tavLst>
                                        <p:tav tm="0">
                                          <p:val>
                                            <p:fltVal val="0"/>
                                          </p:val>
                                        </p:tav>
                                        <p:tav tm="100000">
                                          <p:val>
                                            <p:strVal val="#ppt_w"/>
                                          </p:val>
                                        </p:tav>
                                      </p:tavLst>
                                    </p:anim>
                                    <p:anim calcmode="lin" valueType="num">
                                      <p:cBhvr>
                                        <p:cTn id="56" dur="500" fill="hold"/>
                                        <p:tgtEl>
                                          <p:spTgt spid="17"/>
                                        </p:tgtEl>
                                        <p:attrNameLst>
                                          <p:attrName>ppt_h</p:attrName>
                                        </p:attrNameLst>
                                      </p:cBhvr>
                                      <p:tavLst>
                                        <p:tav tm="0">
                                          <p:val>
                                            <p:fltVal val="0"/>
                                          </p:val>
                                        </p:tav>
                                        <p:tav tm="100000">
                                          <p:val>
                                            <p:strVal val="#ppt_h"/>
                                          </p:val>
                                        </p:tav>
                                      </p:tavLst>
                                    </p:anim>
                                    <p:animEffect transition="in" filter="fade">
                                      <p:cBhvr>
                                        <p:cTn id="57" dur="500"/>
                                        <p:tgtEl>
                                          <p:spTgt spid="17"/>
                                        </p:tgtEl>
                                      </p:cBhvr>
                                    </p:animEffect>
                                  </p:childTnLst>
                                </p:cTn>
                              </p:par>
                              <p:par>
                                <p:cTn id="58" presetID="10" presetClass="entr" presetSubtype="0" fill="hold" nodeType="withEffect">
                                  <p:stCondLst>
                                    <p:cond delay="250"/>
                                  </p:stCondLst>
                                  <p:childTnLst>
                                    <p:set>
                                      <p:cBhvr>
                                        <p:cTn id="59" dur="1" fill="hold">
                                          <p:stCondLst>
                                            <p:cond delay="0"/>
                                          </p:stCondLst>
                                        </p:cTn>
                                        <p:tgtEl>
                                          <p:spTgt spid="124"/>
                                        </p:tgtEl>
                                        <p:attrNameLst>
                                          <p:attrName>style.visibility</p:attrName>
                                        </p:attrNameLst>
                                      </p:cBhvr>
                                      <p:to>
                                        <p:strVal val="visible"/>
                                      </p:to>
                                    </p:set>
                                    <p:animEffect transition="in" filter="fade">
                                      <p:cBhvr>
                                        <p:cTn id="60" dur="5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1" grpId="0" animBg="1"/>
      <p:bldP spid="112" grpId="0" animBg="1"/>
      <p:bldP spid="14" grpId="0" animBg="1"/>
      <p:bldP spid="15" grpId="0" animBg="1"/>
      <p:bldP spid="17" grpId="0" animBg="1"/>
      <p:bldP spid="1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Rounded Corners 42">
            <a:extLst>
              <a:ext uri="{FF2B5EF4-FFF2-40B4-BE49-F238E27FC236}">
                <a16:creationId xmlns:a16="http://schemas.microsoft.com/office/drawing/2014/main" id="{3F34A817-78BF-FEBF-E53F-FBE76E89298C}"/>
              </a:ext>
            </a:extLst>
          </p:cNvPr>
          <p:cNvSpPr/>
          <p:nvPr/>
        </p:nvSpPr>
        <p:spPr>
          <a:xfrm>
            <a:off x="581025" y="1985963"/>
            <a:ext cx="11029950" cy="4429125"/>
          </a:xfrm>
          <a:prstGeom prst="roundRect">
            <a:avLst/>
          </a:prstGeom>
          <a:solidFill>
            <a:schemeClr val="bg1">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2" name="Picture 41" descr="A close-up of a white and grey background">
            <a:extLst>
              <a:ext uri="{FF2B5EF4-FFF2-40B4-BE49-F238E27FC236}">
                <a16:creationId xmlns:a16="http://schemas.microsoft.com/office/drawing/2014/main" id="{8266BEB4-81C2-267A-C35C-F1DCCE5C9C1B}"/>
              </a:ext>
            </a:extLst>
          </p:cNvPr>
          <p:cNvPicPr>
            <a:picLocks noChangeAspect="1"/>
          </p:cNvPicPr>
          <p:nvPr/>
        </p:nvPicPr>
        <p:blipFill>
          <a:blip r:embed="rId3">
            <a:alphaModFix amt="13000"/>
            <a:extLst>
              <a:ext uri="{28A0092B-C50C-407E-A947-70E740481C1C}">
                <a14:useLocalDpi xmlns:a14="http://schemas.microsoft.com/office/drawing/2010/main" val="0"/>
              </a:ext>
            </a:extLst>
          </a:blip>
          <a:stretch>
            <a:fillRect/>
          </a:stretch>
        </p:blipFill>
        <p:spPr>
          <a:xfrm>
            <a:off x="32688" y="-486"/>
            <a:ext cx="12192000" cy="6858001"/>
          </a:xfrm>
          <a:prstGeom prst="rect">
            <a:avLst/>
          </a:prstGeom>
        </p:spPr>
      </p:pic>
      <p:grpSp>
        <p:nvGrpSpPr>
          <p:cNvPr id="18" name="Group 17">
            <a:extLst>
              <a:ext uri="{FF2B5EF4-FFF2-40B4-BE49-F238E27FC236}">
                <a16:creationId xmlns:a16="http://schemas.microsoft.com/office/drawing/2014/main" id="{74A7C4BF-5323-4932-9992-7E6D75854A96}"/>
              </a:ext>
            </a:extLst>
          </p:cNvPr>
          <p:cNvGrpSpPr/>
          <p:nvPr/>
        </p:nvGrpSpPr>
        <p:grpSpPr>
          <a:xfrm>
            <a:off x="1148827" y="2341058"/>
            <a:ext cx="2467990" cy="1866900"/>
            <a:chOff x="6381342" y="2209800"/>
            <a:chExt cx="1805441" cy="1866900"/>
          </a:xfrm>
        </p:grpSpPr>
        <p:sp>
          <p:nvSpPr>
            <p:cNvPr id="19" name="Rectangle: Top Corners Rounded 18">
              <a:extLst>
                <a:ext uri="{FF2B5EF4-FFF2-40B4-BE49-F238E27FC236}">
                  <a16:creationId xmlns:a16="http://schemas.microsoft.com/office/drawing/2014/main" id="{AF6F85B8-6E44-4B92-AA2E-3C99067DE46C}"/>
                </a:ext>
              </a:extLst>
            </p:cNvPr>
            <p:cNvSpPr/>
            <p:nvPr/>
          </p:nvSpPr>
          <p:spPr>
            <a:xfrm>
              <a:off x="6488272" y="2209800"/>
              <a:ext cx="1591582" cy="1866900"/>
            </a:xfrm>
            <a:prstGeom prst="round2SameRect">
              <a:avLst>
                <a:gd name="adj1" fmla="val 12063"/>
                <a:gd name="adj2" fmla="val 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20" name="TextBox 19">
              <a:extLst>
                <a:ext uri="{FF2B5EF4-FFF2-40B4-BE49-F238E27FC236}">
                  <a16:creationId xmlns:a16="http://schemas.microsoft.com/office/drawing/2014/main" id="{F02C0A1B-0CD9-4261-9860-704E9F5B6409}"/>
                </a:ext>
              </a:extLst>
            </p:cNvPr>
            <p:cNvSpPr txBox="1"/>
            <p:nvPr/>
          </p:nvSpPr>
          <p:spPr>
            <a:xfrm>
              <a:off x="6381342" y="2220783"/>
              <a:ext cx="1805441" cy="584775"/>
            </a:xfrm>
            <a:prstGeom prst="rect">
              <a:avLst/>
            </a:prstGeom>
            <a:noFill/>
          </p:spPr>
          <p:txBody>
            <a:bodyPr wrap="square" rtlCol="0">
              <a:spAutoFit/>
            </a:bodyPr>
            <a:lstStyle/>
            <a:p>
              <a:pPr algn="ctr"/>
              <a:r>
                <a:rPr lang="en-US" sz="3200" b="1" dirty="0">
                  <a:solidFill>
                    <a:schemeClr val="accent1"/>
                  </a:solidFill>
                  <a:latin typeface="Brutel" pitchFamily="50" charset="0"/>
                </a:rPr>
                <a:t>KPI</a:t>
              </a:r>
            </a:p>
          </p:txBody>
        </p:sp>
        <p:sp>
          <p:nvSpPr>
            <p:cNvPr id="21" name="TextBox 20">
              <a:extLst>
                <a:ext uri="{FF2B5EF4-FFF2-40B4-BE49-F238E27FC236}">
                  <a16:creationId xmlns:a16="http://schemas.microsoft.com/office/drawing/2014/main" id="{7BCBFA64-ED33-403E-BC7D-AD57A9C339D3}"/>
                </a:ext>
              </a:extLst>
            </p:cNvPr>
            <p:cNvSpPr txBox="1"/>
            <p:nvPr/>
          </p:nvSpPr>
          <p:spPr>
            <a:xfrm>
              <a:off x="6836846" y="2763876"/>
              <a:ext cx="894432" cy="769441"/>
            </a:xfrm>
            <a:prstGeom prst="rect">
              <a:avLst/>
            </a:prstGeom>
            <a:noFill/>
          </p:spPr>
          <p:txBody>
            <a:bodyPr wrap="square" rtlCol="0">
              <a:spAutoFit/>
            </a:bodyPr>
            <a:lstStyle/>
            <a:p>
              <a:pPr algn="ctr"/>
              <a:r>
                <a:rPr lang="en-US" sz="4400" b="1" dirty="0">
                  <a:solidFill>
                    <a:schemeClr val="accent1"/>
                  </a:solidFill>
                  <a:latin typeface="Brutel" pitchFamily="50" charset="0"/>
                </a:rPr>
                <a:t>1</a:t>
              </a:r>
            </a:p>
          </p:txBody>
        </p:sp>
      </p:grpSp>
      <p:sp>
        <p:nvSpPr>
          <p:cNvPr id="22" name="Freeform: Shape 21">
            <a:extLst>
              <a:ext uri="{FF2B5EF4-FFF2-40B4-BE49-F238E27FC236}">
                <a16:creationId xmlns:a16="http://schemas.microsoft.com/office/drawing/2014/main" id="{4C3D830E-AEFC-4625-AC8C-FF09098F51B7}"/>
              </a:ext>
            </a:extLst>
          </p:cNvPr>
          <p:cNvSpPr/>
          <p:nvPr/>
        </p:nvSpPr>
        <p:spPr>
          <a:xfrm flipV="1">
            <a:off x="1237356" y="3172908"/>
            <a:ext cx="2271564"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rgbClr val="286BFE"/>
          </a:solidFill>
          <a:ln>
            <a:noFill/>
          </a:ln>
          <a:effectLst>
            <a:outerShdw blurRad="1016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nvGrpSpPr>
          <p:cNvPr id="26" name="Group 25">
            <a:extLst>
              <a:ext uri="{FF2B5EF4-FFF2-40B4-BE49-F238E27FC236}">
                <a16:creationId xmlns:a16="http://schemas.microsoft.com/office/drawing/2014/main" id="{DB932EEF-412F-4485-8D85-4D78BD6566C7}"/>
              </a:ext>
            </a:extLst>
          </p:cNvPr>
          <p:cNvGrpSpPr/>
          <p:nvPr/>
        </p:nvGrpSpPr>
        <p:grpSpPr>
          <a:xfrm>
            <a:off x="1274829" y="3936950"/>
            <a:ext cx="2271564" cy="1006516"/>
            <a:chOff x="5808290" y="3805692"/>
            <a:chExt cx="2271564" cy="1006516"/>
          </a:xfrm>
        </p:grpSpPr>
        <p:sp>
          <p:nvSpPr>
            <p:cNvPr id="27" name="TextBox 26">
              <a:extLst>
                <a:ext uri="{FF2B5EF4-FFF2-40B4-BE49-F238E27FC236}">
                  <a16:creationId xmlns:a16="http://schemas.microsoft.com/office/drawing/2014/main" id="{66431667-FB0F-4112-B8ED-8F839BD705A8}"/>
                </a:ext>
              </a:extLst>
            </p:cNvPr>
            <p:cNvSpPr txBox="1"/>
            <p:nvPr/>
          </p:nvSpPr>
          <p:spPr>
            <a:xfrm>
              <a:off x="5808290" y="3805692"/>
              <a:ext cx="2271564" cy="400110"/>
            </a:xfrm>
            <a:prstGeom prst="rect">
              <a:avLst/>
            </a:prstGeom>
            <a:noFill/>
          </p:spPr>
          <p:txBody>
            <a:bodyPr wrap="square" rtlCol="0">
              <a:spAutoFit/>
            </a:bodyPr>
            <a:lstStyle/>
            <a:p>
              <a:pPr algn="ctr"/>
              <a:r>
                <a:rPr lang="en-US" sz="2000" b="1" dirty="0">
                  <a:solidFill>
                    <a:srgbClr val="FEB20B"/>
                  </a:solidFill>
                  <a:latin typeface="Brutel" pitchFamily="50" charset="0"/>
                </a:rPr>
                <a:t>Marketing KPIs</a:t>
              </a:r>
            </a:p>
          </p:txBody>
        </p:sp>
        <p:sp>
          <p:nvSpPr>
            <p:cNvPr id="28" name="TextBox 27">
              <a:extLst>
                <a:ext uri="{FF2B5EF4-FFF2-40B4-BE49-F238E27FC236}">
                  <a16:creationId xmlns:a16="http://schemas.microsoft.com/office/drawing/2014/main" id="{4D8FC72A-5721-45EA-8BEC-41FF8E2AE29C}"/>
                </a:ext>
              </a:extLst>
            </p:cNvPr>
            <p:cNvSpPr txBox="1"/>
            <p:nvPr/>
          </p:nvSpPr>
          <p:spPr>
            <a:xfrm>
              <a:off x="5808290" y="4165877"/>
              <a:ext cx="2271564" cy="646331"/>
            </a:xfrm>
            <a:prstGeom prst="rect">
              <a:avLst/>
            </a:prstGeom>
            <a:noFill/>
          </p:spPr>
          <p:txBody>
            <a:bodyPr wrap="square" rtlCol="0">
              <a:spAutoFit/>
            </a:bodyPr>
            <a:lstStyle/>
            <a:p>
              <a:pPr algn="ctr"/>
              <a:r>
                <a:rPr lang="en-US" sz="1200" dirty="0">
                  <a:solidFill>
                    <a:schemeClr val="bg1"/>
                  </a:solidFill>
                  <a:latin typeface="Brutel" pitchFamily="50" charset="0"/>
                </a:rPr>
                <a:t>Daily website visits</a:t>
              </a:r>
            </a:p>
            <a:p>
              <a:pPr algn="ctr"/>
              <a:r>
                <a:rPr lang="en-US" sz="1200" dirty="0">
                  <a:solidFill>
                    <a:schemeClr val="bg1"/>
                  </a:solidFill>
                  <a:latin typeface="Brutel" pitchFamily="50" charset="0"/>
                </a:rPr>
                <a:t>Daily signups</a:t>
              </a:r>
            </a:p>
            <a:p>
              <a:pPr algn="ctr"/>
              <a:r>
                <a:rPr lang="en-US" sz="1200" dirty="0">
                  <a:solidFill>
                    <a:schemeClr val="bg1"/>
                  </a:solidFill>
                  <a:latin typeface="Brutel" pitchFamily="50" charset="0"/>
                </a:rPr>
                <a:t>DAUs/MAUs </a:t>
              </a:r>
            </a:p>
          </p:txBody>
        </p:sp>
      </p:grpSp>
      <p:grpSp>
        <p:nvGrpSpPr>
          <p:cNvPr id="29" name="Group 28">
            <a:extLst>
              <a:ext uri="{FF2B5EF4-FFF2-40B4-BE49-F238E27FC236}">
                <a16:creationId xmlns:a16="http://schemas.microsoft.com/office/drawing/2014/main" id="{951AB3B8-5419-4D79-AD3A-B26EC0F7713D}"/>
              </a:ext>
            </a:extLst>
          </p:cNvPr>
          <p:cNvGrpSpPr/>
          <p:nvPr/>
        </p:nvGrpSpPr>
        <p:grpSpPr>
          <a:xfrm>
            <a:off x="2080705" y="5287611"/>
            <a:ext cx="735558" cy="735558"/>
            <a:chOff x="6158672" y="3675083"/>
            <a:chExt cx="787340" cy="787340"/>
          </a:xfrm>
          <a:solidFill>
            <a:schemeClr val="bg1"/>
          </a:solidFill>
        </p:grpSpPr>
        <p:sp>
          <p:nvSpPr>
            <p:cNvPr id="30" name="Circle: Hollow 29">
              <a:extLst>
                <a:ext uri="{FF2B5EF4-FFF2-40B4-BE49-F238E27FC236}">
                  <a16:creationId xmlns:a16="http://schemas.microsoft.com/office/drawing/2014/main" id="{22B8D1D9-4EBA-4501-8D63-C51952710B46}"/>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31" name="Group 30">
              <a:extLst>
                <a:ext uri="{FF2B5EF4-FFF2-40B4-BE49-F238E27FC236}">
                  <a16:creationId xmlns:a16="http://schemas.microsoft.com/office/drawing/2014/main" id="{E36A4757-C488-450A-B923-825EBB027FF4}"/>
                </a:ext>
              </a:extLst>
            </p:cNvPr>
            <p:cNvGrpSpPr/>
            <p:nvPr/>
          </p:nvGrpSpPr>
          <p:grpSpPr>
            <a:xfrm rot="2700000">
              <a:off x="6448659" y="3791777"/>
              <a:ext cx="184399" cy="468434"/>
              <a:chOff x="6533720" y="3754616"/>
              <a:chExt cx="184399" cy="468434"/>
            </a:xfrm>
            <a:grpFill/>
          </p:grpSpPr>
          <p:sp>
            <p:nvSpPr>
              <p:cNvPr id="33" name="Rectangle: Rounded Corners 32">
                <a:extLst>
                  <a:ext uri="{FF2B5EF4-FFF2-40B4-BE49-F238E27FC236}">
                    <a16:creationId xmlns:a16="http://schemas.microsoft.com/office/drawing/2014/main" id="{79CFBC5F-2681-4733-8CDC-4A2BC8F342B8}"/>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34" name="Rectangle: Rounded Corners 33">
                <a:extLst>
                  <a:ext uri="{FF2B5EF4-FFF2-40B4-BE49-F238E27FC236}">
                    <a16:creationId xmlns:a16="http://schemas.microsoft.com/office/drawing/2014/main" id="{F4BDB8DB-A29A-4AA5-B684-539F48FF5082}"/>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sp>
        <p:nvSpPr>
          <p:cNvPr id="54" name="TextBox 53">
            <a:extLst>
              <a:ext uri="{FF2B5EF4-FFF2-40B4-BE49-F238E27FC236}">
                <a16:creationId xmlns:a16="http://schemas.microsoft.com/office/drawing/2014/main" id="{DAFA7CDD-AB97-439F-9CA3-0CF337DD2513}"/>
              </a:ext>
            </a:extLst>
          </p:cNvPr>
          <p:cNvSpPr txBox="1"/>
          <p:nvPr/>
        </p:nvSpPr>
        <p:spPr>
          <a:xfrm>
            <a:off x="1480488" y="530057"/>
            <a:ext cx="9296400" cy="923330"/>
          </a:xfrm>
          <a:prstGeom prst="rect">
            <a:avLst/>
          </a:prstGeom>
          <a:noFill/>
        </p:spPr>
        <p:txBody>
          <a:bodyPr wrap="square" rtlCol="0">
            <a:spAutoFit/>
          </a:bodyPr>
          <a:lstStyle/>
          <a:p>
            <a:pPr algn="ctr"/>
            <a:r>
              <a:rPr lang="en-US" sz="5400" b="1" dirty="0">
                <a:solidFill>
                  <a:schemeClr val="accent2"/>
                </a:solidFill>
                <a:latin typeface="Brutel" pitchFamily="50" charset="0"/>
              </a:rPr>
              <a:t>Key Performance Indicators</a:t>
            </a:r>
          </a:p>
        </p:txBody>
      </p:sp>
      <p:grpSp>
        <p:nvGrpSpPr>
          <p:cNvPr id="9" name="Group 8">
            <a:extLst>
              <a:ext uri="{FF2B5EF4-FFF2-40B4-BE49-F238E27FC236}">
                <a16:creationId xmlns:a16="http://schemas.microsoft.com/office/drawing/2014/main" id="{C6A6EE3C-2DF1-87D2-38E6-74E14521BF54}"/>
              </a:ext>
            </a:extLst>
          </p:cNvPr>
          <p:cNvGrpSpPr/>
          <p:nvPr/>
        </p:nvGrpSpPr>
        <p:grpSpPr>
          <a:xfrm>
            <a:off x="4866904" y="2385254"/>
            <a:ext cx="2467990" cy="1866900"/>
            <a:chOff x="6381342" y="2209800"/>
            <a:chExt cx="1805441" cy="1866900"/>
          </a:xfrm>
        </p:grpSpPr>
        <p:sp>
          <p:nvSpPr>
            <p:cNvPr id="10" name="Rectangle: Top Corners Rounded 9">
              <a:extLst>
                <a:ext uri="{FF2B5EF4-FFF2-40B4-BE49-F238E27FC236}">
                  <a16:creationId xmlns:a16="http://schemas.microsoft.com/office/drawing/2014/main" id="{93D343FF-F42C-3277-5518-C04CAD255C7A}"/>
                </a:ext>
              </a:extLst>
            </p:cNvPr>
            <p:cNvSpPr/>
            <p:nvPr/>
          </p:nvSpPr>
          <p:spPr>
            <a:xfrm>
              <a:off x="6488272" y="2209800"/>
              <a:ext cx="1591582" cy="1866900"/>
            </a:xfrm>
            <a:prstGeom prst="round2SameRect">
              <a:avLst>
                <a:gd name="adj1" fmla="val 12063"/>
                <a:gd name="adj2" fmla="val 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11" name="TextBox 10">
              <a:extLst>
                <a:ext uri="{FF2B5EF4-FFF2-40B4-BE49-F238E27FC236}">
                  <a16:creationId xmlns:a16="http://schemas.microsoft.com/office/drawing/2014/main" id="{0C4D8E10-BCC4-1055-33AD-904D24DBAB34}"/>
                </a:ext>
              </a:extLst>
            </p:cNvPr>
            <p:cNvSpPr txBox="1"/>
            <p:nvPr/>
          </p:nvSpPr>
          <p:spPr>
            <a:xfrm>
              <a:off x="6381342" y="2220783"/>
              <a:ext cx="1805441" cy="584775"/>
            </a:xfrm>
            <a:prstGeom prst="rect">
              <a:avLst/>
            </a:prstGeom>
            <a:noFill/>
          </p:spPr>
          <p:txBody>
            <a:bodyPr wrap="square" rtlCol="0">
              <a:spAutoFit/>
            </a:bodyPr>
            <a:lstStyle/>
            <a:p>
              <a:pPr algn="ctr"/>
              <a:r>
                <a:rPr lang="en-US" sz="3200" b="1" dirty="0">
                  <a:solidFill>
                    <a:schemeClr val="accent1"/>
                  </a:solidFill>
                  <a:latin typeface="Brutel" pitchFamily="50" charset="0"/>
                </a:rPr>
                <a:t>KPI</a:t>
              </a:r>
            </a:p>
          </p:txBody>
        </p:sp>
        <p:sp>
          <p:nvSpPr>
            <p:cNvPr id="12" name="TextBox 11">
              <a:extLst>
                <a:ext uri="{FF2B5EF4-FFF2-40B4-BE49-F238E27FC236}">
                  <a16:creationId xmlns:a16="http://schemas.microsoft.com/office/drawing/2014/main" id="{BE7B7A9F-2E51-9473-6ACA-220A24AD18A4}"/>
                </a:ext>
              </a:extLst>
            </p:cNvPr>
            <p:cNvSpPr txBox="1"/>
            <p:nvPr/>
          </p:nvSpPr>
          <p:spPr>
            <a:xfrm>
              <a:off x="6851078" y="2661327"/>
              <a:ext cx="894432" cy="769441"/>
            </a:xfrm>
            <a:prstGeom prst="rect">
              <a:avLst/>
            </a:prstGeom>
            <a:noFill/>
          </p:spPr>
          <p:txBody>
            <a:bodyPr wrap="square" rtlCol="0">
              <a:spAutoFit/>
            </a:bodyPr>
            <a:lstStyle/>
            <a:p>
              <a:pPr algn="ctr"/>
              <a:r>
                <a:rPr lang="en-US" sz="4400" b="1" dirty="0">
                  <a:solidFill>
                    <a:schemeClr val="accent1"/>
                  </a:solidFill>
                  <a:latin typeface="Brutel" pitchFamily="50" charset="0"/>
                </a:rPr>
                <a:t>2</a:t>
              </a:r>
            </a:p>
          </p:txBody>
        </p:sp>
      </p:grpSp>
      <p:sp>
        <p:nvSpPr>
          <p:cNvPr id="13" name="Freeform: Shape 12">
            <a:extLst>
              <a:ext uri="{FF2B5EF4-FFF2-40B4-BE49-F238E27FC236}">
                <a16:creationId xmlns:a16="http://schemas.microsoft.com/office/drawing/2014/main" id="{8441CBA7-E10D-9D6F-052A-B04F06D34285}"/>
              </a:ext>
            </a:extLst>
          </p:cNvPr>
          <p:cNvSpPr/>
          <p:nvPr/>
        </p:nvSpPr>
        <p:spPr>
          <a:xfrm flipV="1">
            <a:off x="4939781" y="3227976"/>
            <a:ext cx="2271564"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rgbClr val="286BFE"/>
          </a:solidFill>
          <a:ln>
            <a:noFill/>
          </a:ln>
          <a:effectLst>
            <a:outerShdw blurRad="1016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nvGrpSpPr>
          <p:cNvPr id="14" name="Group 13">
            <a:extLst>
              <a:ext uri="{FF2B5EF4-FFF2-40B4-BE49-F238E27FC236}">
                <a16:creationId xmlns:a16="http://schemas.microsoft.com/office/drawing/2014/main" id="{FEE6CA31-F784-DF7E-F777-8F16B932AD94}"/>
              </a:ext>
            </a:extLst>
          </p:cNvPr>
          <p:cNvGrpSpPr/>
          <p:nvPr/>
        </p:nvGrpSpPr>
        <p:grpSpPr>
          <a:xfrm>
            <a:off x="4992906" y="3981146"/>
            <a:ext cx="2271564" cy="821850"/>
            <a:chOff x="5808290" y="3805692"/>
            <a:chExt cx="2271564" cy="821850"/>
          </a:xfrm>
        </p:grpSpPr>
        <p:sp>
          <p:nvSpPr>
            <p:cNvPr id="15" name="TextBox 14">
              <a:extLst>
                <a:ext uri="{FF2B5EF4-FFF2-40B4-BE49-F238E27FC236}">
                  <a16:creationId xmlns:a16="http://schemas.microsoft.com/office/drawing/2014/main" id="{E7D95B93-9789-5530-2792-A827C25E133B}"/>
                </a:ext>
              </a:extLst>
            </p:cNvPr>
            <p:cNvSpPr txBox="1"/>
            <p:nvPr/>
          </p:nvSpPr>
          <p:spPr>
            <a:xfrm>
              <a:off x="5808290" y="3805692"/>
              <a:ext cx="2271564" cy="400110"/>
            </a:xfrm>
            <a:prstGeom prst="rect">
              <a:avLst/>
            </a:prstGeom>
            <a:noFill/>
          </p:spPr>
          <p:txBody>
            <a:bodyPr wrap="square" rtlCol="0">
              <a:spAutoFit/>
            </a:bodyPr>
            <a:lstStyle/>
            <a:p>
              <a:pPr algn="ctr"/>
              <a:r>
                <a:rPr lang="en-US" sz="2000" b="1" dirty="0">
                  <a:solidFill>
                    <a:srgbClr val="FEB20B"/>
                  </a:solidFill>
                  <a:latin typeface="Brutel" pitchFamily="50" charset="0"/>
                </a:rPr>
                <a:t>Product KPIs</a:t>
              </a:r>
            </a:p>
          </p:txBody>
        </p:sp>
        <p:sp>
          <p:nvSpPr>
            <p:cNvPr id="16" name="TextBox 15">
              <a:extLst>
                <a:ext uri="{FF2B5EF4-FFF2-40B4-BE49-F238E27FC236}">
                  <a16:creationId xmlns:a16="http://schemas.microsoft.com/office/drawing/2014/main" id="{7EA752AE-2AE0-2F7B-DD31-693C1A5F583A}"/>
                </a:ext>
              </a:extLst>
            </p:cNvPr>
            <p:cNvSpPr txBox="1"/>
            <p:nvPr/>
          </p:nvSpPr>
          <p:spPr>
            <a:xfrm>
              <a:off x="5808290" y="4165877"/>
              <a:ext cx="2271564" cy="461665"/>
            </a:xfrm>
            <a:prstGeom prst="rect">
              <a:avLst/>
            </a:prstGeom>
            <a:noFill/>
          </p:spPr>
          <p:txBody>
            <a:bodyPr wrap="square" rtlCol="0">
              <a:spAutoFit/>
            </a:bodyPr>
            <a:lstStyle/>
            <a:p>
              <a:pPr algn="ctr"/>
              <a:r>
                <a:rPr lang="en-US" sz="1200" dirty="0">
                  <a:solidFill>
                    <a:schemeClr val="bg1"/>
                  </a:solidFill>
                  <a:latin typeface="Brutel" pitchFamily="50" charset="0"/>
                </a:rPr>
                <a:t>Avg transactions per user</a:t>
              </a:r>
            </a:p>
            <a:p>
              <a:pPr algn="ctr"/>
              <a:r>
                <a:rPr lang="en-US" sz="1200" dirty="0">
                  <a:solidFill>
                    <a:schemeClr val="bg1"/>
                  </a:solidFill>
                  <a:latin typeface="Brutel" pitchFamily="50" charset="0"/>
                </a:rPr>
                <a:t>Retention rate</a:t>
              </a:r>
            </a:p>
          </p:txBody>
        </p:sp>
      </p:grpSp>
      <p:grpSp>
        <p:nvGrpSpPr>
          <p:cNvPr id="67" name="Group 66">
            <a:extLst>
              <a:ext uri="{FF2B5EF4-FFF2-40B4-BE49-F238E27FC236}">
                <a16:creationId xmlns:a16="http://schemas.microsoft.com/office/drawing/2014/main" id="{28378CB2-81A9-4CFE-AEEE-8C2E294A1E63}"/>
              </a:ext>
            </a:extLst>
          </p:cNvPr>
          <p:cNvGrpSpPr/>
          <p:nvPr/>
        </p:nvGrpSpPr>
        <p:grpSpPr>
          <a:xfrm>
            <a:off x="5760909" y="5229606"/>
            <a:ext cx="735558" cy="735558"/>
            <a:chOff x="6158672" y="3675083"/>
            <a:chExt cx="787340" cy="787340"/>
          </a:xfrm>
          <a:solidFill>
            <a:schemeClr val="bg1"/>
          </a:solidFill>
        </p:grpSpPr>
        <p:sp>
          <p:nvSpPr>
            <p:cNvPr id="68" name="Circle: Hollow 67">
              <a:extLst>
                <a:ext uri="{FF2B5EF4-FFF2-40B4-BE49-F238E27FC236}">
                  <a16:creationId xmlns:a16="http://schemas.microsoft.com/office/drawing/2014/main" id="{197E3403-1D86-42FA-98D5-5FB8C96CCB99}"/>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69" name="Group 68">
              <a:extLst>
                <a:ext uri="{FF2B5EF4-FFF2-40B4-BE49-F238E27FC236}">
                  <a16:creationId xmlns:a16="http://schemas.microsoft.com/office/drawing/2014/main" id="{46916A69-6E7C-4D3A-830D-366FC84C222E}"/>
                </a:ext>
              </a:extLst>
            </p:cNvPr>
            <p:cNvGrpSpPr/>
            <p:nvPr/>
          </p:nvGrpSpPr>
          <p:grpSpPr>
            <a:xfrm rot="2700000">
              <a:off x="6448659" y="3791777"/>
              <a:ext cx="184399" cy="468434"/>
              <a:chOff x="6533720" y="3754616"/>
              <a:chExt cx="184399" cy="468434"/>
            </a:xfrm>
            <a:grpFill/>
          </p:grpSpPr>
          <p:sp>
            <p:nvSpPr>
              <p:cNvPr id="70" name="Rectangle: Rounded Corners 69">
                <a:extLst>
                  <a:ext uri="{FF2B5EF4-FFF2-40B4-BE49-F238E27FC236}">
                    <a16:creationId xmlns:a16="http://schemas.microsoft.com/office/drawing/2014/main" id="{68674B5B-62E3-401E-88B1-9BF5A2855986}"/>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71" name="Rectangle: Rounded Corners 70">
                <a:extLst>
                  <a:ext uri="{FF2B5EF4-FFF2-40B4-BE49-F238E27FC236}">
                    <a16:creationId xmlns:a16="http://schemas.microsoft.com/office/drawing/2014/main" id="{F52445C3-B576-4191-91B5-E29422743F10}"/>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grpSp>
        <p:nvGrpSpPr>
          <p:cNvPr id="46" name="Group 45">
            <a:extLst>
              <a:ext uri="{FF2B5EF4-FFF2-40B4-BE49-F238E27FC236}">
                <a16:creationId xmlns:a16="http://schemas.microsoft.com/office/drawing/2014/main" id="{788B0F0E-4397-F27D-E2D3-810EB1476954}"/>
              </a:ext>
            </a:extLst>
          </p:cNvPr>
          <p:cNvGrpSpPr/>
          <p:nvPr/>
        </p:nvGrpSpPr>
        <p:grpSpPr>
          <a:xfrm>
            <a:off x="8857788" y="2341058"/>
            <a:ext cx="2467990" cy="1866900"/>
            <a:chOff x="6381342" y="2209800"/>
            <a:chExt cx="1805441" cy="1866900"/>
          </a:xfrm>
        </p:grpSpPr>
        <p:sp>
          <p:nvSpPr>
            <p:cNvPr id="56" name="Rectangle: Top Corners Rounded 55">
              <a:extLst>
                <a:ext uri="{FF2B5EF4-FFF2-40B4-BE49-F238E27FC236}">
                  <a16:creationId xmlns:a16="http://schemas.microsoft.com/office/drawing/2014/main" id="{201ED536-6A5F-C93A-40DE-6944294D8EDF}"/>
                </a:ext>
              </a:extLst>
            </p:cNvPr>
            <p:cNvSpPr/>
            <p:nvPr/>
          </p:nvSpPr>
          <p:spPr>
            <a:xfrm>
              <a:off x="6488272" y="2209800"/>
              <a:ext cx="1591582" cy="1866900"/>
            </a:xfrm>
            <a:prstGeom prst="round2SameRect">
              <a:avLst>
                <a:gd name="adj1" fmla="val 12063"/>
                <a:gd name="adj2" fmla="val 0"/>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57" name="TextBox 56">
              <a:extLst>
                <a:ext uri="{FF2B5EF4-FFF2-40B4-BE49-F238E27FC236}">
                  <a16:creationId xmlns:a16="http://schemas.microsoft.com/office/drawing/2014/main" id="{E97CAFC0-5C3C-0277-C1D5-F1B2C4E4688F}"/>
                </a:ext>
              </a:extLst>
            </p:cNvPr>
            <p:cNvSpPr txBox="1"/>
            <p:nvPr/>
          </p:nvSpPr>
          <p:spPr>
            <a:xfrm>
              <a:off x="6381342" y="2220783"/>
              <a:ext cx="1805441" cy="584775"/>
            </a:xfrm>
            <a:prstGeom prst="rect">
              <a:avLst/>
            </a:prstGeom>
            <a:noFill/>
          </p:spPr>
          <p:txBody>
            <a:bodyPr wrap="square" rtlCol="0">
              <a:spAutoFit/>
            </a:bodyPr>
            <a:lstStyle/>
            <a:p>
              <a:pPr algn="ctr"/>
              <a:r>
                <a:rPr lang="en-US" sz="3200" b="1" dirty="0">
                  <a:solidFill>
                    <a:schemeClr val="accent1"/>
                  </a:solidFill>
                  <a:latin typeface="Brutel" pitchFamily="50" charset="0"/>
                </a:rPr>
                <a:t>KPI</a:t>
              </a:r>
            </a:p>
          </p:txBody>
        </p:sp>
        <p:sp>
          <p:nvSpPr>
            <p:cNvPr id="72" name="TextBox 71">
              <a:extLst>
                <a:ext uri="{FF2B5EF4-FFF2-40B4-BE49-F238E27FC236}">
                  <a16:creationId xmlns:a16="http://schemas.microsoft.com/office/drawing/2014/main" id="{88AF38E7-AE22-E68B-8024-5CCDFE41C9C4}"/>
                </a:ext>
              </a:extLst>
            </p:cNvPr>
            <p:cNvSpPr txBox="1"/>
            <p:nvPr/>
          </p:nvSpPr>
          <p:spPr>
            <a:xfrm>
              <a:off x="6836846" y="2763876"/>
              <a:ext cx="894432" cy="769441"/>
            </a:xfrm>
            <a:prstGeom prst="rect">
              <a:avLst/>
            </a:prstGeom>
            <a:noFill/>
          </p:spPr>
          <p:txBody>
            <a:bodyPr wrap="square" rtlCol="0">
              <a:spAutoFit/>
            </a:bodyPr>
            <a:lstStyle/>
            <a:p>
              <a:pPr algn="ctr"/>
              <a:r>
                <a:rPr lang="en-US" sz="4400" b="1" dirty="0">
                  <a:solidFill>
                    <a:schemeClr val="accent1"/>
                  </a:solidFill>
                  <a:latin typeface="Brutel" pitchFamily="50" charset="0"/>
                </a:rPr>
                <a:t>3</a:t>
              </a:r>
            </a:p>
          </p:txBody>
        </p:sp>
      </p:grpSp>
      <p:sp>
        <p:nvSpPr>
          <p:cNvPr id="73" name="Freeform: Shape 72">
            <a:extLst>
              <a:ext uri="{FF2B5EF4-FFF2-40B4-BE49-F238E27FC236}">
                <a16:creationId xmlns:a16="http://schemas.microsoft.com/office/drawing/2014/main" id="{A4EE80E6-9AFB-DF3E-DB4A-6CCE54E5F8E2}"/>
              </a:ext>
            </a:extLst>
          </p:cNvPr>
          <p:cNvSpPr/>
          <p:nvPr/>
        </p:nvSpPr>
        <p:spPr>
          <a:xfrm flipV="1">
            <a:off x="8939336" y="3172908"/>
            <a:ext cx="2271564"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rgbClr val="286BFE"/>
          </a:solidFill>
          <a:ln>
            <a:noFill/>
          </a:ln>
          <a:effectLst>
            <a:outerShdw blurRad="1016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nvGrpSpPr>
          <p:cNvPr id="74" name="Group 73">
            <a:extLst>
              <a:ext uri="{FF2B5EF4-FFF2-40B4-BE49-F238E27FC236}">
                <a16:creationId xmlns:a16="http://schemas.microsoft.com/office/drawing/2014/main" id="{8757F04F-F927-0A29-EC33-8D9DA4DEE0D2}"/>
              </a:ext>
            </a:extLst>
          </p:cNvPr>
          <p:cNvGrpSpPr/>
          <p:nvPr/>
        </p:nvGrpSpPr>
        <p:grpSpPr>
          <a:xfrm>
            <a:off x="8983790" y="3936950"/>
            <a:ext cx="2271564" cy="1006516"/>
            <a:chOff x="5808290" y="3805692"/>
            <a:chExt cx="2271564" cy="1006516"/>
          </a:xfrm>
        </p:grpSpPr>
        <p:sp>
          <p:nvSpPr>
            <p:cNvPr id="75" name="TextBox 74">
              <a:extLst>
                <a:ext uri="{FF2B5EF4-FFF2-40B4-BE49-F238E27FC236}">
                  <a16:creationId xmlns:a16="http://schemas.microsoft.com/office/drawing/2014/main" id="{D96E421F-C319-6292-880F-E86DB6AD7463}"/>
                </a:ext>
              </a:extLst>
            </p:cNvPr>
            <p:cNvSpPr txBox="1"/>
            <p:nvPr/>
          </p:nvSpPr>
          <p:spPr>
            <a:xfrm>
              <a:off x="5808290" y="3805692"/>
              <a:ext cx="2271564" cy="400110"/>
            </a:xfrm>
            <a:prstGeom prst="rect">
              <a:avLst/>
            </a:prstGeom>
            <a:noFill/>
          </p:spPr>
          <p:txBody>
            <a:bodyPr wrap="square" rtlCol="0">
              <a:spAutoFit/>
            </a:bodyPr>
            <a:lstStyle/>
            <a:p>
              <a:pPr algn="ctr"/>
              <a:r>
                <a:rPr lang="en-US" sz="2000" b="1" dirty="0">
                  <a:solidFill>
                    <a:srgbClr val="FEB20B"/>
                  </a:solidFill>
                  <a:latin typeface="Brutel" pitchFamily="50" charset="0"/>
                </a:rPr>
                <a:t>Revenue KPIs</a:t>
              </a:r>
            </a:p>
          </p:txBody>
        </p:sp>
        <p:sp>
          <p:nvSpPr>
            <p:cNvPr id="76" name="TextBox 75">
              <a:extLst>
                <a:ext uri="{FF2B5EF4-FFF2-40B4-BE49-F238E27FC236}">
                  <a16:creationId xmlns:a16="http://schemas.microsoft.com/office/drawing/2014/main" id="{52E37D4B-E66C-667E-4B0E-8EDF6BF4A586}"/>
                </a:ext>
              </a:extLst>
            </p:cNvPr>
            <p:cNvSpPr txBox="1"/>
            <p:nvPr/>
          </p:nvSpPr>
          <p:spPr>
            <a:xfrm>
              <a:off x="5808290" y="4165877"/>
              <a:ext cx="2271564" cy="646331"/>
            </a:xfrm>
            <a:prstGeom prst="rect">
              <a:avLst/>
            </a:prstGeom>
            <a:noFill/>
          </p:spPr>
          <p:txBody>
            <a:bodyPr wrap="square" rtlCol="0">
              <a:spAutoFit/>
            </a:bodyPr>
            <a:lstStyle/>
            <a:p>
              <a:pPr algn="ctr"/>
              <a:r>
                <a:rPr lang="en-IN" sz="1200" dirty="0">
                  <a:solidFill>
                    <a:schemeClr val="bg1"/>
                  </a:solidFill>
                  <a:latin typeface="Brutel" pitchFamily="50" charset="0"/>
                </a:rPr>
                <a:t>User-to-customer conversion rate</a:t>
              </a:r>
            </a:p>
            <a:p>
              <a:pPr algn="ctr"/>
              <a:r>
                <a:rPr lang="en-IN" sz="1200" dirty="0">
                  <a:solidFill>
                    <a:schemeClr val="bg1"/>
                  </a:solidFill>
                  <a:latin typeface="Brutel" pitchFamily="50" charset="0"/>
                </a:rPr>
                <a:t>LTV</a:t>
              </a:r>
            </a:p>
          </p:txBody>
        </p:sp>
      </p:grpSp>
      <p:grpSp>
        <p:nvGrpSpPr>
          <p:cNvPr id="82" name="Group 81">
            <a:extLst>
              <a:ext uri="{FF2B5EF4-FFF2-40B4-BE49-F238E27FC236}">
                <a16:creationId xmlns:a16="http://schemas.microsoft.com/office/drawing/2014/main" id="{BC3D6AB6-B2F5-E009-CBF2-734C6BDF69E0}"/>
              </a:ext>
            </a:extLst>
          </p:cNvPr>
          <p:cNvGrpSpPr/>
          <p:nvPr/>
        </p:nvGrpSpPr>
        <p:grpSpPr>
          <a:xfrm>
            <a:off x="9714320" y="5294905"/>
            <a:ext cx="735558" cy="735558"/>
            <a:chOff x="6158672" y="3675083"/>
            <a:chExt cx="787340" cy="787340"/>
          </a:xfrm>
          <a:solidFill>
            <a:schemeClr val="bg1"/>
          </a:solidFill>
        </p:grpSpPr>
        <p:sp>
          <p:nvSpPr>
            <p:cNvPr id="83" name="Circle: Hollow 82">
              <a:extLst>
                <a:ext uri="{FF2B5EF4-FFF2-40B4-BE49-F238E27FC236}">
                  <a16:creationId xmlns:a16="http://schemas.microsoft.com/office/drawing/2014/main" id="{29DA252F-2A8A-0B87-A97D-43ED9B7A19A1}"/>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84" name="Group 83">
              <a:extLst>
                <a:ext uri="{FF2B5EF4-FFF2-40B4-BE49-F238E27FC236}">
                  <a16:creationId xmlns:a16="http://schemas.microsoft.com/office/drawing/2014/main" id="{E70ADAE0-7AFD-909E-222B-A8F234AAA4DB}"/>
                </a:ext>
              </a:extLst>
            </p:cNvPr>
            <p:cNvGrpSpPr/>
            <p:nvPr/>
          </p:nvGrpSpPr>
          <p:grpSpPr>
            <a:xfrm rot="2700000">
              <a:off x="6448659" y="3791777"/>
              <a:ext cx="184399" cy="468434"/>
              <a:chOff x="6533720" y="3754616"/>
              <a:chExt cx="184399" cy="468434"/>
            </a:xfrm>
            <a:grpFill/>
          </p:grpSpPr>
          <p:sp>
            <p:nvSpPr>
              <p:cNvPr id="85" name="Rectangle: Rounded Corners 84">
                <a:extLst>
                  <a:ext uri="{FF2B5EF4-FFF2-40B4-BE49-F238E27FC236}">
                    <a16:creationId xmlns:a16="http://schemas.microsoft.com/office/drawing/2014/main" id="{9C41E9C5-9869-E747-AE43-B226E0008ED3}"/>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86" name="Rectangle: Rounded Corners 85">
                <a:extLst>
                  <a:ext uri="{FF2B5EF4-FFF2-40B4-BE49-F238E27FC236}">
                    <a16:creationId xmlns:a16="http://schemas.microsoft.com/office/drawing/2014/main" id="{8E399493-57DA-3240-0BE1-9B305498270D}"/>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spTree>
    <p:extLst>
      <p:ext uri="{BB962C8B-B14F-4D97-AF65-F5344CB8AC3E}">
        <p14:creationId xmlns:p14="http://schemas.microsoft.com/office/powerpoint/2010/main" val="66961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par>
                          <p:cTn id="13" fill="hold">
                            <p:stCondLst>
                              <p:cond delay="500"/>
                            </p:stCondLst>
                            <p:childTnLst>
                              <p:par>
                                <p:cTn id="14" presetID="42" presetClass="entr" presetSubtype="0" fill="hold"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anim calcmode="lin" valueType="num">
                                      <p:cBhvr>
                                        <p:cTn id="17" dur="500" fill="hold"/>
                                        <p:tgtEl>
                                          <p:spTgt spid="18"/>
                                        </p:tgtEl>
                                        <p:attrNameLst>
                                          <p:attrName>ppt_x</p:attrName>
                                        </p:attrNameLst>
                                      </p:cBhvr>
                                      <p:tavLst>
                                        <p:tav tm="0">
                                          <p:val>
                                            <p:strVal val="#ppt_x"/>
                                          </p:val>
                                        </p:tav>
                                        <p:tav tm="100000">
                                          <p:val>
                                            <p:strVal val="#ppt_x"/>
                                          </p:val>
                                        </p:tav>
                                      </p:tavLst>
                                    </p:anim>
                                    <p:anim calcmode="lin" valueType="num">
                                      <p:cBhvr>
                                        <p:cTn id="18" dur="500" fill="hold"/>
                                        <p:tgtEl>
                                          <p:spTgt spid="18"/>
                                        </p:tgtEl>
                                        <p:attrNameLst>
                                          <p:attrName>ppt_y</p:attrName>
                                        </p:attrNameLst>
                                      </p:cBhvr>
                                      <p:tavLst>
                                        <p:tav tm="0">
                                          <p:val>
                                            <p:strVal val="#ppt_y+.1"/>
                                          </p:val>
                                        </p:tav>
                                        <p:tav tm="100000">
                                          <p:val>
                                            <p:strVal val="#ppt_y"/>
                                          </p:val>
                                        </p:tav>
                                      </p:tavLst>
                                    </p:anim>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anim calcmode="lin" valueType="num">
                                      <p:cBhvr>
                                        <p:cTn id="23" dur="500" fill="hold"/>
                                        <p:tgtEl>
                                          <p:spTgt spid="26"/>
                                        </p:tgtEl>
                                        <p:attrNameLst>
                                          <p:attrName>ppt_x</p:attrName>
                                        </p:attrNameLst>
                                      </p:cBhvr>
                                      <p:tavLst>
                                        <p:tav tm="0">
                                          <p:val>
                                            <p:strVal val="#ppt_x"/>
                                          </p:val>
                                        </p:tav>
                                        <p:tav tm="100000">
                                          <p:val>
                                            <p:strVal val="#ppt_x"/>
                                          </p:val>
                                        </p:tav>
                                      </p:tavLst>
                                    </p:anim>
                                    <p:anim calcmode="lin" valueType="num">
                                      <p:cBhvr>
                                        <p:cTn id="24" dur="500" fill="hold"/>
                                        <p:tgtEl>
                                          <p:spTgt spid="26"/>
                                        </p:tgtEl>
                                        <p:attrNameLst>
                                          <p:attrName>ppt_y</p:attrName>
                                        </p:attrNameLst>
                                      </p:cBhvr>
                                      <p:tavLst>
                                        <p:tav tm="0">
                                          <p:val>
                                            <p:strVal val="#ppt_y+.1"/>
                                          </p:val>
                                        </p:tav>
                                        <p:tav tm="100000">
                                          <p:val>
                                            <p:strVal val="#ppt_y"/>
                                          </p:val>
                                        </p:tav>
                                      </p:tavLst>
                                    </p:anim>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cBhvr>
                                        <p:cTn id="28" dur="250" fill="hold"/>
                                        <p:tgtEl>
                                          <p:spTgt spid="29"/>
                                        </p:tgtEl>
                                        <p:attrNameLst>
                                          <p:attrName>ppt_w</p:attrName>
                                        </p:attrNameLst>
                                      </p:cBhvr>
                                      <p:tavLst>
                                        <p:tav tm="0">
                                          <p:val>
                                            <p:fltVal val="0"/>
                                          </p:val>
                                        </p:tav>
                                        <p:tav tm="100000">
                                          <p:val>
                                            <p:strVal val="#ppt_w"/>
                                          </p:val>
                                        </p:tav>
                                      </p:tavLst>
                                    </p:anim>
                                    <p:anim calcmode="lin" valueType="num">
                                      <p:cBhvr>
                                        <p:cTn id="29" dur="250" fill="hold"/>
                                        <p:tgtEl>
                                          <p:spTgt spid="29"/>
                                        </p:tgtEl>
                                        <p:attrNameLst>
                                          <p:attrName>ppt_h</p:attrName>
                                        </p:attrNameLst>
                                      </p:cBhvr>
                                      <p:tavLst>
                                        <p:tav tm="0">
                                          <p:val>
                                            <p:fltVal val="0"/>
                                          </p:val>
                                        </p:tav>
                                        <p:tav tm="100000">
                                          <p:val>
                                            <p:strVal val="#ppt_h"/>
                                          </p:val>
                                        </p:tav>
                                      </p:tavLst>
                                    </p:anim>
                                    <p:animEffect transition="in" filter="fade">
                                      <p:cBhvr>
                                        <p:cTn id="30" dur="250"/>
                                        <p:tgtEl>
                                          <p:spTgt spid="2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000"/>
                            </p:stCondLst>
                            <p:childTnLst>
                              <p:par>
                                <p:cTn id="37" presetID="42" presetClass="entr" presetSubtype="0"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anim calcmode="lin" valueType="num">
                                      <p:cBhvr>
                                        <p:cTn id="40" dur="500" fill="hold"/>
                                        <p:tgtEl>
                                          <p:spTgt spid="9"/>
                                        </p:tgtEl>
                                        <p:attrNameLst>
                                          <p:attrName>ppt_x</p:attrName>
                                        </p:attrNameLst>
                                      </p:cBhvr>
                                      <p:tavLst>
                                        <p:tav tm="0">
                                          <p:val>
                                            <p:strVal val="#ppt_x"/>
                                          </p:val>
                                        </p:tav>
                                        <p:tav tm="100000">
                                          <p:val>
                                            <p:strVal val="#ppt_x"/>
                                          </p:val>
                                        </p:tav>
                                      </p:tavLst>
                                    </p:anim>
                                    <p:anim calcmode="lin" valueType="num">
                                      <p:cBhvr>
                                        <p:cTn id="41" dur="500" fill="hold"/>
                                        <p:tgtEl>
                                          <p:spTgt spid="9"/>
                                        </p:tgtEl>
                                        <p:attrNameLst>
                                          <p:attrName>ppt_y</p:attrName>
                                        </p:attrNameLst>
                                      </p:cBhvr>
                                      <p:tavLst>
                                        <p:tav tm="0">
                                          <p:val>
                                            <p:strVal val="#ppt_y+.1"/>
                                          </p:val>
                                        </p:tav>
                                        <p:tav tm="100000">
                                          <p:val>
                                            <p:strVal val="#ppt_y"/>
                                          </p:val>
                                        </p:tav>
                                      </p:tavLst>
                                    </p:anim>
                                  </p:childTnLst>
                                </p:cTn>
                              </p:par>
                            </p:childTnLst>
                          </p:cTn>
                        </p:par>
                        <p:par>
                          <p:cTn id="42" fill="hold">
                            <p:stCondLst>
                              <p:cond delay="1500"/>
                            </p:stCondLst>
                            <p:childTnLst>
                              <p:par>
                                <p:cTn id="43" presetID="42" presetClass="entr" presetSubtype="0" fill="hold" nodeType="after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anim calcmode="lin" valueType="num">
                                      <p:cBhvr>
                                        <p:cTn id="46" dur="500" fill="hold"/>
                                        <p:tgtEl>
                                          <p:spTgt spid="14"/>
                                        </p:tgtEl>
                                        <p:attrNameLst>
                                          <p:attrName>ppt_x</p:attrName>
                                        </p:attrNameLst>
                                      </p:cBhvr>
                                      <p:tavLst>
                                        <p:tav tm="0">
                                          <p:val>
                                            <p:strVal val="#ppt_x"/>
                                          </p:val>
                                        </p:tav>
                                        <p:tav tm="100000">
                                          <p:val>
                                            <p:strVal val="#ppt_x"/>
                                          </p:val>
                                        </p:tav>
                                      </p:tavLst>
                                    </p:anim>
                                    <p:anim calcmode="lin" valueType="num">
                                      <p:cBhvr>
                                        <p:cTn id="47" dur="500" fill="hold"/>
                                        <p:tgtEl>
                                          <p:spTgt spid="14"/>
                                        </p:tgtEl>
                                        <p:attrNameLst>
                                          <p:attrName>ppt_y</p:attrName>
                                        </p:attrNameLst>
                                      </p:cBhvr>
                                      <p:tavLst>
                                        <p:tav tm="0">
                                          <p:val>
                                            <p:strVal val="#ppt_y+.1"/>
                                          </p:val>
                                        </p:tav>
                                        <p:tav tm="100000">
                                          <p:val>
                                            <p:strVal val="#ppt_y"/>
                                          </p:val>
                                        </p:tav>
                                      </p:tavLst>
                                    </p:anim>
                                  </p:childTnLst>
                                </p:cTn>
                              </p:par>
                            </p:childTnLst>
                          </p:cTn>
                        </p:par>
                        <p:par>
                          <p:cTn id="48" fill="hold">
                            <p:stCondLst>
                              <p:cond delay="2000"/>
                            </p:stCondLst>
                            <p:childTnLst>
                              <p:par>
                                <p:cTn id="49" presetID="53" presetClass="entr" presetSubtype="16" fill="hold" nodeType="afterEffect">
                                  <p:stCondLst>
                                    <p:cond delay="0"/>
                                  </p:stCondLst>
                                  <p:childTnLst>
                                    <p:set>
                                      <p:cBhvr>
                                        <p:cTn id="50" dur="1" fill="hold">
                                          <p:stCondLst>
                                            <p:cond delay="0"/>
                                          </p:stCondLst>
                                        </p:cTn>
                                        <p:tgtEl>
                                          <p:spTgt spid="67"/>
                                        </p:tgtEl>
                                        <p:attrNameLst>
                                          <p:attrName>style.visibility</p:attrName>
                                        </p:attrNameLst>
                                      </p:cBhvr>
                                      <p:to>
                                        <p:strVal val="visible"/>
                                      </p:to>
                                    </p:set>
                                    <p:anim calcmode="lin" valueType="num">
                                      <p:cBhvr>
                                        <p:cTn id="51" dur="250" fill="hold"/>
                                        <p:tgtEl>
                                          <p:spTgt spid="67"/>
                                        </p:tgtEl>
                                        <p:attrNameLst>
                                          <p:attrName>ppt_w</p:attrName>
                                        </p:attrNameLst>
                                      </p:cBhvr>
                                      <p:tavLst>
                                        <p:tav tm="0">
                                          <p:val>
                                            <p:fltVal val="0"/>
                                          </p:val>
                                        </p:tav>
                                        <p:tav tm="100000">
                                          <p:val>
                                            <p:strVal val="#ppt_w"/>
                                          </p:val>
                                        </p:tav>
                                      </p:tavLst>
                                    </p:anim>
                                    <p:anim calcmode="lin" valueType="num">
                                      <p:cBhvr>
                                        <p:cTn id="52" dur="250" fill="hold"/>
                                        <p:tgtEl>
                                          <p:spTgt spid="67"/>
                                        </p:tgtEl>
                                        <p:attrNameLst>
                                          <p:attrName>ppt_h</p:attrName>
                                        </p:attrNameLst>
                                      </p:cBhvr>
                                      <p:tavLst>
                                        <p:tav tm="0">
                                          <p:val>
                                            <p:fltVal val="0"/>
                                          </p:val>
                                        </p:tav>
                                        <p:tav tm="100000">
                                          <p:val>
                                            <p:strVal val="#ppt_h"/>
                                          </p:val>
                                        </p:tav>
                                      </p:tavLst>
                                    </p:anim>
                                    <p:animEffect transition="in" filter="fade">
                                      <p:cBhvr>
                                        <p:cTn id="53" dur="250"/>
                                        <p:tgtEl>
                                          <p:spTgt spid="67"/>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73"/>
                                        </p:tgtEl>
                                        <p:attrNameLst>
                                          <p:attrName>style.visibility</p:attrName>
                                        </p:attrNameLst>
                                      </p:cBhvr>
                                      <p:to>
                                        <p:strVal val="visible"/>
                                      </p:to>
                                    </p:set>
                                    <p:animEffect transition="in" filter="fade">
                                      <p:cBhvr>
                                        <p:cTn id="58" dur="500"/>
                                        <p:tgtEl>
                                          <p:spTgt spid="73"/>
                                        </p:tgtEl>
                                      </p:cBhvr>
                                    </p:animEffect>
                                  </p:childTnLst>
                                </p:cTn>
                              </p:par>
                            </p:childTnLst>
                          </p:cTn>
                        </p:par>
                        <p:par>
                          <p:cTn id="59" fill="hold">
                            <p:stCondLst>
                              <p:cond delay="500"/>
                            </p:stCondLst>
                            <p:childTnLst>
                              <p:par>
                                <p:cTn id="60" presetID="42" presetClass="entr" presetSubtype="0" fill="hold" nodeType="afterEffect">
                                  <p:stCondLst>
                                    <p:cond delay="0"/>
                                  </p:stCondLst>
                                  <p:childTnLst>
                                    <p:set>
                                      <p:cBhvr>
                                        <p:cTn id="61" dur="1" fill="hold">
                                          <p:stCondLst>
                                            <p:cond delay="0"/>
                                          </p:stCondLst>
                                        </p:cTn>
                                        <p:tgtEl>
                                          <p:spTgt spid="46"/>
                                        </p:tgtEl>
                                        <p:attrNameLst>
                                          <p:attrName>style.visibility</p:attrName>
                                        </p:attrNameLst>
                                      </p:cBhvr>
                                      <p:to>
                                        <p:strVal val="visible"/>
                                      </p:to>
                                    </p:set>
                                    <p:animEffect transition="in" filter="fade">
                                      <p:cBhvr>
                                        <p:cTn id="62" dur="500"/>
                                        <p:tgtEl>
                                          <p:spTgt spid="46"/>
                                        </p:tgtEl>
                                      </p:cBhvr>
                                    </p:animEffect>
                                    <p:anim calcmode="lin" valueType="num">
                                      <p:cBhvr>
                                        <p:cTn id="63" dur="500" fill="hold"/>
                                        <p:tgtEl>
                                          <p:spTgt spid="46"/>
                                        </p:tgtEl>
                                        <p:attrNameLst>
                                          <p:attrName>ppt_x</p:attrName>
                                        </p:attrNameLst>
                                      </p:cBhvr>
                                      <p:tavLst>
                                        <p:tav tm="0">
                                          <p:val>
                                            <p:strVal val="#ppt_x"/>
                                          </p:val>
                                        </p:tav>
                                        <p:tav tm="100000">
                                          <p:val>
                                            <p:strVal val="#ppt_x"/>
                                          </p:val>
                                        </p:tav>
                                      </p:tavLst>
                                    </p:anim>
                                    <p:anim calcmode="lin" valueType="num">
                                      <p:cBhvr>
                                        <p:cTn id="64" dur="500" fill="hold"/>
                                        <p:tgtEl>
                                          <p:spTgt spid="46"/>
                                        </p:tgtEl>
                                        <p:attrNameLst>
                                          <p:attrName>ppt_y</p:attrName>
                                        </p:attrNameLst>
                                      </p:cBhvr>
                                      <p:tavLst>
                                        <p:tav tm="0">
                                          <p:val>
                                            <p:strVal val="#ppt_y+.1"/>
                                          </p:val>
                                        </p:tav>
                                        <p:tav tm="100000">
                                          <p:val>
                                            <p:strVal val="#ppt_y"/>
                                          </p:val>
                                        </p:tav>
                                      </p:tavLst>
                                    </p:anim>
                                  </p:childTnLst>
                                </p:cTn>
                              </p:par>
                            </p:childTnLst>
                          </p:cTn>
                        </p:par>
                        <p:par>
                          <p:cTn id="65" fill="hold">
                            <p:stCondLst>
                              <p:cond delay="1000"/>
                            </p:stCondLst>
                            <p:childTnLst>
                              <p:par>
                                <p:cTn id="66" presetID="42" presetClass="entr" presetSubtype="0" fill="hold" nodeType="afterEffect">
                                  <p:stCondLst>
                                    <p:cond delay="0"/>
                                  </p:stCondLst>
                                  <p:childTnLst>
                                    <p:set>
                                      <p:cBhvr>
                                        <p:cTn id="67" dur="1" fill="hold">
                                          <p:stCondLst>
                                            <p:cond delay="0"/>
                                          </p:stCondLst>
                                        </p:cTn>
                                        <p:tgtEl>
                                          <p:spTgt spid="74"/>
                                        </p:tgtEl>
                                        <p:attrNameLst>
                                          <p:attrName>style.visibility</p:attrName>
                                        </p:attrNameLst>
                                      </p:cBhvr>
                                      <p:to>
                                        <p:strVal val="visible"/>
                                      </p:to>
                                    </p:set>
                                    <p:animEffect transition="in" filter="fade">
                                      <p:cBhvr>
                                        <p:cTn id="68" dur="500"/>
                                        <p:tgtEl>
                                          <p:spTgt spid="74"/>
                                        </p:tgtEl>
                                      </p:cBhvr>
                                    </p:animEffect>
                                    <p:anim calcmode="lin" valueType="num">
                                      <p:cBhvr>
                                        <p:cTn id="69" dur="500" fill="hold"/>
                                        <p:tgtEl>
                                          <p:spTgt spid="74"/>
                                        </p:tgtEl>
                                        <p:attrNameLst>
                                          <p:attrName>ppt_x</p:attrName>
                                        </p:attrNameLst>
                                      </p:cBhvr>
                                      <p:tavLst>
                                        <p:tav tm="0">
                                          <p:val>
                                            <p:strVal val="#ppt_x"/>
                                          </p:val>
                                        </p:tav>
                                        <p:tav tm="100000">
                                          <p:val>
                                            <p:strVal val="#ppt_x"/>
                                          </p:val>
                                        </p:tav>
                                      </p:tavLst>
                                    </p:anim>
                                    <p:anim calcmode="lin" valueType="num">
                                      <p:cBhvr>
                                        <p:cTn id="70" dur="500" fill="hold"/>
                                        <p:tgtEl>
                                          <p:spTgt spid="74"/>
                                        </p:tgtEl>
                                        <p:attrNameLst>
                                          <p:attrName>ppt_y</p:attrName>
                                        </p:attrNameLst>
                                      </p:cBhvr>
                                      <p:tavLst>
                                        <p:tav tm="0">
                                          <p:val>
                                            <p:strVal val="#ppt_y+.1"/>
                                          </p:val>
                                        </p:tav>
                                        <p:tav tm="100000">
                                          <p:val>
                                            <p:strVal val="#ppt_y"/>
                                          </p:val>
                                        </p:tav>
                                      </p:tavLst>
                                    </p:anim>
                                  </p:childTnLst>
                                </p:cTn>
                              </p:par>
                            </p:childTnLst>
                          </p:cTn>
                        </p:par>
                        <p:par>
                          <p:cTn id="71" fill="hold">
                            <p:stCondLst>
                              <p:cond delay="1500"/>
                            </p:stCondLst>
                            <p:childTnLst>
                              <p:par>
                                <p:cTn id="72" presetID="53" presetClass="entr" presetSubtype="16" fill="hold" nodeType="afterEffect">
                                  <p:stCondLst>
                                    <p:cond delay="0"/>
                                  </p:stCondLst>
                                  <p:childTnLst>
                                    <p:set>
                                      <p:cBhvr>
                                        <p:cTn id="73" dur="1" fill="hold">
                                          <p:stCondLst>
                                            <p:cond delay="0"/>
                                          </p:stCondLst>
                                        </p:cTn>
                                        <p:tgtEl>
                                          <p:spTgt spid="82"/>
                                        </p:tgtEl>
                                        <p:attrNameLst>
                                          <p:attrName>style.visibility</p:attrName>
                                        </p:attrNameLst>
                                      </p:cBhvr>
                                      <p:to>
                                        <p:strVal val="visible"/>
                                      </p:to>
                                    </p:set>
                                    <p:anim calcmode="lin" valueType="num">
                                      <p:cBhvr>
                                        <p:cTn id="74" dur="250" fill="hold"/>
                                        <p:tgtEl>
                                          <p:spTgt spid="82"/>
                                        </p:tgtEl>
                                        <p:attrNameLst>
                                          <p:attrName>ppt_w</p:attrName>
                                        </p:attrNameLst>
                                      </p:cBhvr>
                                      <p:tavLst>
                                        <p:tav tm="0">
                                          <p:val>
                                            <p:fltVal val="0"/>
                                          </p:val>
                                        </p:tav>
                                        <p:tav tm="100000">
                                          <p:val>
                                            <p:strVal val="#ppt_w"/>
                                          </p:val>
                                        </p:tav>
                                      </p:tavLst>
                                    </p:anim>
                                    <p:anim calcmode="lin" valueType="num">
                                      <p:cBhvr>
                                        <p:cTn id="75" dur="250" fill="hold"/>
                                        <p:tgtEl>
                                          <p:spTgt spid="82"/>
                                        </p:tgtEl>
                                        <p:attrNameLst>
                                          <p:attrName>ppt_h</p:attrName>
                                        </p:attrNameLst>
                                      </p:cBhvr>
                                      <p:tavLst>
                                        <p:tav tm="0">
                                          <p:val>
                                            <p:fltVal val="0"/>
                                          </p:val>
                                        </p:tav>
                                        <p:tav tm="100000">
                                          <p:val>
                                            <p:strVal val="#ppt_h"/>
                                          </p:val>
                                        </p:tav>
                                      </p:tavLst>
                                    </p:anim>
                                    <p:animEffect transition="in" filter="fade">
                                      <p:cBhvr>
                                        <p:cTn id="76" dur="25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54" grpId="0"/>
      <p:bldP spid="13" grpId="0" animBg="1"/>
      <p:bldP spid="7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AA01CCBF-A70B-29E8-CB1F-C466EF450128}"/>
              </a:ext>
            </a:extLst>
          </p:cNvPr>
          <p:cNvSpPr/>
          <p:nvPr/>
        </p:nvSpPr>
        <p:spPr>
          <a:xfrm>
            <a:off x="1093510" y="4289195"/>
            <a:ext cx="9935852" cy="1602557"/>
          </a:xfrm>
          <a:prstGeom prst="roundRect">
            <a:avLst/>
          </a:prstGeom>
          <a:solidFill>
            <a:schemeClr val="bg1">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2"/>
              </a:solidFill>
            </a:endParaRPr>
          </a:p>
        </p:txBody>
      </p:sp>
      <p:pic>
        <p:nvPicPr>
          <p:cNvPr id="25" name="Picture 24" descr="A close-up of a white object&#10;&#10;Description automatically generated">
            <a:extLst>
              <a:ext uri="{FF2B5EF4-FFF2-40B4-BE49-F238E27FC236}">
                <a16:creationId xmlns:a16="http://schemas.microsoft.com/office/drawing/2014/main" id="{69DE456D-AF78-53A1-9221-1DE991EEB473}"/>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0094" cy="6858000"/>
          </a:xfrm>
          <a:prstGeom prst="rect">
            <a:avLst/>
          </a:prstGeom>
        </p:spPr>
      </p:pic>
      <p:sp>
        <p:nvSpPr>
          <p:cNvPr id="4" name="TextBox 3">
            <a:extLst>
              <a:ext uri="{FF2B5EF4-FFF2-40B4-BE49-F238E27FC236}">
                <a16:creationId xmlns:a16="http://schemas.microsoft.com/office/drawing/2014/main" id="{D4E4A032-F8B9-3146-5C8E-B24891726DB1}"/>
              </a:ext>
            </a:extLst>
          </p:cNvPr>
          <p:cNvSpPr txBox="1"/>
          <p:nvPr/>
        </p:nvSpPr>
        <p:spPr>
          <a:xfrm>
            <a:off x="1505082" y="4638205"/>
            <a:ext cx="2241133" cy="923330"/>
          </a:xfrm>
          <a:prstGeom prst="rect">
            <a:avLst/>
          </a:prstGeom>
          <a:noFill/>
        </p:spPr>
        <p:txBody>
          <a:bodyPr wrap="square" rtlCol="0">
            <a:spAutoFit/>
          </a:bodyPr>
          <a:lstStyle/>
          <a:p>
            <a:pPr algn="ctr"/>
            <a:r>
              <a:rPr lang="en-US" b="0" i="0" u="none" strike="noStrike" dirty="0">
                <a:solidFill>
                  <a:schemeClr val="accent3">
                    <a:lumMod val="75000"/>
                  </a:schemeClr>
                </a:solidFill>
                <a:effectLst/>
                <a:latin typeface="Brutel" pitchFamily="50" charset="0"/>
              </a:rPr>
              <a:t>Pre-load the </a:t>
            </a:r>
            <a:r>
              <a:rPr lang="en-US" b="0" i="0" u="none" strike="noStrike" dirty="0" err="1">
                <a:solidFill>
                  <a:schemeClr val="accent3">
                    <a:lumMod val="75000"/>
                  </a:schemeClr>
                </a:solidFill>
                <a:effectLst/>
                <a:latin typeface="Brutel" pitchFamily="50" charset="0"/>
              </a:rPr>
              <a:t>TradeX</a:t>
            </a:r>
            <a:r>
              <a:rPr lang="en-US" b="0" i="0" u="none" strike="noStrike" dirty="0">
                <a:solidFill>
                  <a:schemeClr val="accent3">
                    <a:lumMod val="75000"/>
                  </a:schemeClr>
                </a:solidFill>
                <a:effectLst/>
                <a:latin typeface="Brutel" pitchFamily="50" charset="0"/>
              </a:rPr>
              <a:t> app on specific phone models</a:t>
            </a:r>
            <a:endParaRPr lang="en-US" dirty="0">
              <a:solidFill>
                <a:schemeClr val="accent3">
                  <a:lumMod val="75000"/>
                </a:schemeClr>
              </a:solidFill>
              <a:latin typeface="Brutel" pitchFamily="50" charset="0"/>
            </a:endParaRPr>
          </a:p>
        </p:txBody>
      </p:sp>
      <p:sp>
        <p:nvSpPr>
          <p:cNvPr id="5" name="Oval 4">
            <a:extLst>
              <a:ext uri="{FF2B5EF4-FFF2-40B4-BE49-F238E27FC236}">
                <a16:creationId xmlns:a16="http://schemas.microsoft.com/office/drawing/2014/main" id="{BD623DB6-5F53-364C-45B6-31384756057C}"/>
              </a:ext>
            </a:extLst>
          </p:cNvPr>
          <p:cNvSpPr/>
          <p:nvPr/>
        </p:nvSpPr>
        <p:spPr>
          <a:xfrm>
            <a:off x="1685019" y="1789905"/>
            <a:ext cx="1881261" cy="182883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8" name="Oval 7">
            <a:extLst>
              <a:ext uri="{FF2B5EF4-FFF2-40B4-BE49-F238E27FC236}">
                <a16:creationId xmlns:a16="http://schemas.microsoft.com/office/drawing/2014/main" id="{286F4D35-401D-7C53-01A2-AC6FC3A1D099}"/>
              </a:ext>
            </a:extLst>
          </p:cNvPr>
          <p:cNvSpPr/>
          <p:nvPr/>
        </p:nvSpPr>
        <p:spPr>
          <a:xfrm>
            <a:off x="5069886" y="1789906"/>
            <a:ext cx="1931923" cy="1828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solidFill>
              <a:latin typeface="Montserrat" panose="00000500000000000000" pitchFamily="2" charset="0"/>
            </a:endParaRPr>
          </a:p>
        </p:txBody>
      </p:sp>
      <p:sp>
        <p:nvSpPr>
          <p:cNvPr id="10" name="TextBox 9">
            <a:extLst>
              <a:ext uri="{FF2B5EF4-FFF2-40B4-BE49-F238E27FC236}">
                <a16:creationId xmlns:a16="http://schemas.microsoft.com/office/drawing/2014/main" id="{AFA96AA1-C6B8-C80D-B4F7-384D38A2F5C4}"/>
              </a:ext>
            </a:extLst>
          </p:cNvPr>
          <p:cNvSpPr txBox="1"/>
          <p:nvPr/>
        </p:nvSpPr>
        <p:spPr>
          <a:xfrm>
            <a:off x="5054895" y="4638205"/>
            <a:ext cx="2067116" cy="923330"/>
          </a:xfrm>
          <a:prstGeom prst="rect">
            <a:avLst/>
          </a:prstGeom>
          <a:noFill/>
        </p:spPr>
        <p:txBody>
          <a:bodyPr wrap="square" rtlCol="0">
            <a:spAutoFit/>
          </a:bodyPr>
          <a:lstStyle/>
          <a:p>
            <a:pPr algn="ctr"/>
            <a:r>
              <a:rPr lang="en-US" b="0" i="0" u="none" strike="noStrike" dirty="0">
                <a:solidFill>
                  <a:schemeClr val="accent3">
                    <a:lumMod val="75000"/>
                  </a:schemeClr>
                </a:solidFill>
                <a:effectLst/>
                <a:latin typeface="Brutel" pitchFamily="50" charset="0"/>
              </a:rPr>
              <a:t>Pre-install </a:t>
            </a:r>
            <a:r>
              <a:rPr lang="en-US" b="0" i="0" u="none" strike="noStrike" dirty="0" err="1">
                <a:solidFill>
                  <a:schemeClr val="accent3">
                    <a:lumMod val="75000"/>
                  </a:schemeClr>
                </a:solidFill>
                <a:effectLst/>
                <a:latin typeface="Brutel" pitchFamily="50" charset="0"/>
              </a:rPr>
              <a:t>TradeX</a:t>
            </a:r>
            <a:r>
              <a:rPr lang="en-US" b="0" i="0" u="none" strike="noStrike" dirty="0">
                <a:solidFill>
                  <a:schemeClr val="accent3">
                    <a:lumMod val="75000"/>
                  </a:schemeClr>
                </a:solidFill>
                <a:effectLst/>
                <a:latin typeface="Brutel" pitchFamily="50" charset="0"/>
              </a:rPr>
              <a:t> software on their computers</a:t>
            </a:r>
            <a:endParaRPr lang="en-US" dirty="0">
              <a:solidFill>
                <a:schemeClr val="accent3">
                  <a:lumMod val="75000"/>
                </a:schemeClr>
              </a:solidFill>
              <a:latin typeface="Brutel" pitchFamily="50" charset="0"/>
            </a:endParaRPr>
          </a:p>
        </p:txBody>
      </p:sp>
      <p:sp>
        <p:nvSpPr>
          <p:cNvPr id="12" name="TextBox 11">
            <a:extLst>
              <a:ext uri="{FF2B5EF4-FFF2-40B4-BE49-F238E27FC236}">
                <a16:creationId xmlns:a16="http://schemas.microsoft.com/office/drawing/2014/main" id="{9CC0F3E7-4E70-1924-F90C-B832BFF3C761}"/>
              </a:ext>
            </a:extLst>
          </p:cNvPr>
          <p:cNvSpPr txBox="1"/>
          <p:nvPr/>
        </p:nvSpPr>
        <p:spPr>
          <a:xfrm>
            <a:off x="5084878" y="432608"/>
            <a:ext cx="2037133" cy="923330"/>
          </a:xfrm>
          <a:prstGeom prst="rect">
            <a:avLst/>
          </a:prstGeom>
          <a:noFill/>
        </p:spPr>
        <p:txBody>
          <a:bodyPr wrap="square" rtlCol="0">
            <a:spAutoFit/>
          </a:bodyPr>
          <a:lstStyle/>
          <a:p>
            <a:pPr algn="ctr"/>
            <a:r>
              <a:rPr lang="en-IN" sz="5400" b="1" dirty="0">
                <a:solidFill>
                  <a:schemeClr val="accent2"/>
                </a:solidFill>
                <a:latin typeface="Brutel" pitchFamily="50" charset="0"/>
              </a:rPr>
              <a:t>OEMs </a:t>
            </a:r>
          </a:p>
        </p:txBody>
      </p:sp>
      <p:sp>
        <p:nvSpPr>
          <p:cNvPr id="14" name="TextBox 13">
            <a:extLst>
              <a:ext uri="{FF2B5EF4-FFF2-40B4-BE49-F238E27FC236}">
                <a16:creationId xmlns:a16="http://schemas.microsoft.com/office/drawing/2014/main" id="{81CC42DE-C1F9-24EF-34DD-E72CCF40BE3B}"/>
              </a:ext>
            </a:extLst>
          </p:cNvPr>
          <p:cNvSpPr txBox="1"/>
          <p:nvPr/>
        </p:nvSpPr>
        <p:spPr>
          <a:xfrm>
            <a:off x="1813869" y="2318042"/>
            <a:ext cx="1673818" cy="646331"/>
          </a:xfrm>
          <a:prstGeom prst="rect">
            <a:avLst/>
          </a:prstGeom>
          <a:noFill/>
        </p:spPr>
        <p:txBody>
          <a:bodyPr wrap="square" rtlCol="0">
            <a:spAutoFit/>
          </a:bodyPr>
          <a:lstStyle/>
          <a:p>
            <a:pPr algn="ctr"/>
            <a:r>
              <a:rPr lang="en-IN" b="0" i="0" u="none" strike="noStrike" dirty="0">
                <a:solidFill>
                  <a:schemeClr val="bg1"/>
                </a:solidFill>
                <a:effectLst/>
                <a:latin typeface="Brutel" pitchFamily="50" charset="0"/>
              </a:rPr>
              <a:t>Mobile phone manufacturers</a:t>
            </a:r>
            <a:endParaRPr lang="en-IN" dirty="0">
              <a:solidFill>
                <a:schemeClr val="bg1"/>
              </a:solidFill>
              <a:latin typeface="Brutel" pitchFamily="50" charset="0"/>
            </a:endParaRPr>
          </a:p>
        </p:txBody>
      </p:sp>
      <p:sp>
        <p:nvSpPr>
          <p:cNvPr id="15" name="TextBox 14">
            <a:extLst>
              <a:ext uri="{FF2B5EF4-FFF2-40B4-BE49-F238E27FC236}">
                <a16:creationId xmlns:a16="http://schemas.microsoft.com/office/drawing/2014/main" id="{7B6DEC8F-2D1E-7A0C-569D-FD49AD60D258}"/>
              </a:ext>
            </a:extLst>
          </p:cNvPr>
          <p:cNvSpPr txBox="1"/>
          <p:nvPr/>
        </p:nvSpPr>
        <p:spPr>
          <a:xfrm>
            <a:off x="5311739" y="2381159"/>
            <a:ext cx="1448216" cy="646331"/>
          </a:xfrm>
          <a:prstGeom prst="rect">
            <a:avLst/>
          </a:prstGeom>
          <a:noFill/>
        </p:spPr>
        <p:txBody>
          <a:bodyPr wrap="square" rtlCol="0">
            <a:spAutoFit/>
          </a:bodyPr>
          <a:lstStyle/>
          <a:p>
            <a:pPr algn="ctr"/>
            <a:r>
              <a:rPr lang="en-IN" b="0" i="0" u="none" strike="noStrike" dirty="0">
                <a:solidFill>
                  <a:schemeClr val="bg1"/>
                </a:solidFill>
                <a:effectLst/>
                <a:latin typeface="Brutel" pitchFamily="50" charset="0"/>
              </a:rPr>
              <a:t>PC/Laptop OEMs</a:t>
            </a:r>
            <a:endParaRPr lang="en-IN" dirty="0">
              <a:solidFill>
                <a:schemeClr val="bg1"/>
              </a:solidFill>
              <a:latin typeface="Brutel" pitchFamily="50" charset="0"/>
            </a:endParaRPr>
          </a:p>
        </p:txBody>
      </p:sp>
      <p:sp>
        <p:nvSpPr>
          <p:cNvPr id="19" name="Oval 18">
            <a:extLst>
              <a:ext uri="{FF2B5EF4-FFF2-40B4-BE49-F238E27FC236}">
                <a16:creationId xmlns:a16="http://schemas.microsoft.com/office/drawing/2014/main" id="{DF8393AE-1FC2-14DE-D8C5-9CD69A0F045C}"/>
              </a:ext>
            </a:extLst>
          </p:cNvPr>
          <p:cNvSpPr/>
          <p:nvPr/>
        </p:nvSpPr>
        <p:spPr>
          <a:xfrm>
            <a:off x="8625721" y="1789905"/>
            <a:ext cx="1881261" cy="182883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21" name="TextBox 20">
            <a:extLst>
              <a:ext uri="{FF2B5EF4-FFF2-40B4-BE49-F238E27FC236}">
                <a16:creationId xmlns:a16="http://schemas.microsoft.com/office/drawing/2014/main" id="{32F5D744-0B95-C9C0-8B75-2E6699F3C889}"/>
              </a:ext>
            </a:extLst>
          </p:cNvPr>
          <p:cNvSpPr txBox="1"/>
          <p:nvPr/>
        </p:nvSpPr>
        <p:spPr>
          <a:xfrm>
            <a:off x="8862748" y="2242659"/>
            <a:ext cx="1407206" cy="923330"/>
          </a:xfrm>
          <a:prstGeom prst="rect">
            <a:avLst/>
          </a:prstGeom>
          <a:noFill/>
        </p:spPr>
        <p:txBody>
          <a:bodyPr wrap="square" rtlCol="0">
            <a:spAutoFit/>
          </a:bodyPr>
          <a:lstStyle/>
          <a:p>
            <a:pPr algn="ctr"/>
            <a:r>
              <a:rPr lang="en-IN" b="0" i="0" u="none" strike="noStrike" dirty="0">
                <a:solidFill>
                  <a:schemeClr val="bg1"/>
                </a:solidFill>
                <a:effectLst/>
                <a:latin typeface="Brutel" pitchFamily="50" charset="0"/>
              </a:rPr>
              <a:t>Gaming console companies</a:t>
            </a:r>
            <a:endParaRPr lang="en-IN" dirty="0">
              <a:solidFill>
                <a:schemeClr val="bg1"/>
              </a:solidFill>
              <a:latin typeface="Brutel" pitchFamily="50" charset="0"/>
            </a:endParaRPr>
          </a:p>
        </p:txBody>
      </p:sp>
      <p:sp>
        <p:nvSpPr>
          <p:cNvPr id="23" name="TextBox 22">
            <a:extLst>
              <a:ext uri="{FF2B5EF4-FFF2-40B4-BE49-F238E27FC236}">
                <a16:creationId xmlns:a16="http://schemas.microsoft.com/office/drawing/2014/main" id="{E1A41769-FA30-962E-335A-89DC3C8D191C}"/>
              </a:ext>
            </a:extLst>
          </p:cNvPr>
          <p:cNvSpPr txBox="1"/>
          <p:nvPr/>
        </p:nvSpPr>
        <p:spPr>
          <a:xfrm>
            <a:off x="8532793" y="4638205"/>
            <a:ext cx="2067116" cy="923330"/>
          </a:xfrm>
          <a:prstGeom prst="rect">
            <a:avLst/>
          </a:prstGeom>
          <a:noFill/>
        </p:spPr>
        <p:txBody>
          <a:bodyPr wrap="square" rtlCol="0">
            <a:spAutoFit/>
          </a:bodyPr>
          <a:lstStyle/>
          <a:p>
            <a:pPr algn="ctr"/>
            <a:r>
              <a:rPr lang="en-US" b="0" i="0" u="none" strike="noStrike" dirty="0" err="1">
                <a:solidFill>
                  <a:schemeClr val="accent3">
                    <a:lumMod val="75000"/>
                  </a:schemeClr>
                </a:solidFill>
                <a:effectLst/>
                <a:latin typeface="Brutel" pitchFamily="50" charset="0"/>
              </a:rPr>
              <a:t>TradeX</a:t>
            </a:r>
            <a:r>
              <a:rPr lang="en-US" b="0" i="0" u="none" strike="noStrike" dirty="0">
                <a:solidFill>
                  <a:schemeClr val="accent3">
                    <a:lumMod val="75000"/>
                  </a:schemeClr>
                </a:solidFill>
                <a:effectLst/>
                <a:latin typeface="Brutel" pitchFamily="50" charset="0"/>
              </a:rPr>
              <a:t> available for download on their app stores</a:t>
            </a:r>
            <a:endParaRPr lang="en-US" dirty="0">
              <a:solidFill>
                <a:schemeClr val="accent3">
                  <a:lumMod val="75000"/>
                </a:schemeClr>
              </a:solidFill>
              <a:latin typeface="Brutel" pitchFamily="50" charset="0"/>
            </a:endParaRPr>
          </a:p>
        </p:txBody>
      </p:sp>
    </p:spTree>
    <p:extLst>
      <p:ext uri="{BB962C8B-B14F-4D97-AF65-F5344CB8AC3E}">
        <p14:creationId xmlns:p14="http://schemas.microsoft.com/office/powerpoint/2010/main" val="1515366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anim calcmode="lin" valueType="num">
                                      <p:cBhvr>
                                        <p:cTn id="23" dur="500" fill="hold"/>
                                        <p:tgtEl>
                                          <p:spTgt spid="4"/>
                                        </p:tgtEl>
                                        <p:attrNameLst>
                                          <p:attrName>ppt_x</p:attrName>
                                        </p:attrNameLst>
                                      </p:cBhvr>
                                      <p:tavLst>
                                        <p:tav tm="0">
                                          <p:val>
                                            <p:strVal val="#ppt_x"/>
                                          </p:val>
                                        </p:tav>
                                        <p:tav tm="100000">
                                          <p:val>
                                            <p:strVal val="#ppt_x"/>
                                          </p:val>
                                        </p:tav>
                                      </p:tavLst>
                                    </p:anim>
                                    <p:anim calcmode="lin" valueType="num">
                                      <p:cBhvr>
                                        <p:cTn id="24" dur="5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p:cTn id="29" dur="500" fill="hold"/>
                                        <p:tgtEl>
                                          <p:spTgt spid="8"/>
                                        </p:tgtEl>
                                        <p:attrNameLst>
                                          <p:attrName>ppt_w</p:attrName>
                                        </p:attrNameLst>
                                      </p:cBhvr>
                                      <p:tavLst>
                                        <p:tav tm="0">
                                          <p:val>
                                            <p:fltVal val="0"/>
                                          </p:val>
                                        </p:tav>
                                        <p:tav tm="100000">
                                          <p:val>
                                            <p:strVal val="#ppt_w"/>
                                          </p:val>
                                        </p:tav>
                                      </p:tavLst>
                                    </p:anim>
                                    <p:anim calcmode="lin" valueType="num">
                                      <p:cBhvr>
                                        <p:cTn id="30" dur="500" fill="hold"/>
                                        <p:tgtEl>
                                          <p:spTgt spid="8"/>
                                        </p:tgtEl>
                                        <p:attrNameLst>
                                          <p:attrName>ppt_h</p:attrName>
                                        </p:attrNameLst>
                                      </p:cBhvr>
                                      <p:tavLst>
                                        <p:tav tm="0">
                                          <p:val>
                                            <p:fltVal val="0"/>
                                          </p:val>
                                        </p:tav>
                                        <p:tav tm="100000">
                                          <p:val>
                                            <p:strVal val="#ppt_h"/>
                                          </p:val>
                                        </p:tav>
                                      </p:tavLst>
                                    </p:anim>
                                    <p:animEffect transition="in" filter="fade">
                                      <p:cBhvr>
                                        <p:cTn id="31" dur="500"/>
                                        <p:tgtEl>
                                          <p:spTgt spid="8"/>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p:cTn id="34" dur="500" fill="hold"/>
                                        <p:tgtEl>
                                          <p:spTgt spid="15"/>
                                        </p:tgtEl>
                                        <p:attrNameLst>
                                          <p:attrName>ppt_w</p:attrName>
                                        </p:attrNameLst>
                                      </p:cBhvr>
                                      <p:tavLst>
                                        <p:tav tm="0">
                                          <p:val>
                                            <p:fltVal val="0"/>
                                          </p:val>
                                        </p:tav>
                                        <p:tav tm="100000">
                                          <p:val>
                                            <p:strVal val="#ppt_w"/>
                                          </p:val>
                                        </p:tav>
                                      </p:tavLst>
                                    </p:anim>
                                    <p:anim calcmode="lin" valueType="num">
                                      <p:cBhvr>
                                        <p:cTn id="35" dur="500" fill="hold"/>
                                        <p:tgtEl>
                                          <p:spTgt spid="15"/>
                                        </p:tgtEl>
                                        <p:attrNameLst>
                                          <p:attrName>ppt_h</p:attrName>
                                        </p:attrNameLst>
                                      </p:cBhvr>
                                      <p:tavLst>
                                        <p:tav tm="0">
                                          <p:val>
                                            <p:fltVal val="0"/>
                                          </p:val>
                                        </p:tav>
                                        <p:tav tm="100000">
                                          <p:val>
                                            <p:strVal val="#ppt_h"/>
                                          </p:val>
                                        </p:tav>
                                      </p:tavLst>
                                    </p:anim>
                                    <p:animEffect transition="in" filter="fade">
                                      <p:cBhvr>
                                        <p:cTn id="36" dur="500"/>
                                        <p:tgtEl>
                                          <p:spTgt spid="15"/>
                                        </p:tgtEl>
                                      </p:cBhvr>
                                    </p:animEffect>
                                  </p:childTnLst>
                                </p:cTn>
                              </p:par>
                              <p:par>
                                <p:cTn id="37" presetID="42"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anim calcmode="lin" valueType="num">
                                      <p:cBhvr>
                                        <p:cTn id="40" dur="500" fill="hold"/>
                                        <p:tgtEl>
                                          <p:spTgt spid="10"/>
                                        </p:tgtEl>
                                        <p:attrNameLst>
                                          <p:attrName>ppt_x</p:attrName>
                                        </p:attrNameLst>
                                      </p:cBhvr>
                                      <p:tavLst>
                                        <p:tav tm="0">
                                          <p:val>
                                            <p:strVal val="#ppt_x"/>
                                          </p:val>
                                        </p:tav>
                                        <p:tav tm="100000">
                                          <p:val>
                                            <p:strVal val="#ppt_x"/>
                                          </p:val>
                                        </p:tav>
                                      </p:tavLst>
                                    </p:anim>
                                    <p:anim calcmode="lin" valueType="num">
                                      <p:cBhvr>
                                        <p:cTn id="41"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grpId="0" nodeType="clickEffect">
                                  <p:stCondLst>
                                    <p:cond delay="0"/>
                                  </p:stCondLst>
                                  <p:childTnLst>
                                    <p:set>
                                      <p:cBhvr>
                                        <p:cTn id="45" dur="1" fill="hold">
                                          <p:stCondLst>
                                            <p:cond delay="0"/>
                                          </p:stCondLst>
                                        </p:cTn>
                                        <p:tgtEl>
                                          <p:spTgt spid="19"/>
                                        </p:tgtEl>
                                        <p:attrNameLst>
                                          <p:attrName>style.visibility</p:attrName>
                                        </p:attrNameLst>
                                      </p:cBhvr>
                                      <p:to>
                                        <p:strVal val="visible"/>
                                      </p:to>
                                    </p:set>
                                    <p:anim calcmode="lin" valueType="num">
                                      <p:cBhvr>
                                        <p:cTn id="46" dur="500" fill="hold"/>
                                        <p:tgtEl>
                                          <p:spTgt spid="19"/>
                                        </p:tgtEl>
                                        <p:attrNameLst>
                                          <p:attrName>ppt_w</p:attrName>
                                        </p:attrNameLst>
                                      </p:cBhvr>
                                      <p:tavLst>
                                        <p:tav tm="0">
                                          <p:val>
                                            <p:fltVal val="0"/>
                                          </p:val>
                                        </p:tav>
                                        <p:tav tm="100000">
                                          <p:val>
                                            <p:strVal val="#ppt_w"/>
                                          </p:val>
                                        </p:tav>
                                      </p:tavLst>
                                    </p:anim>
                                    <p:anim calcmode="lin" valueType="num">
                                      <p:cBhvr>
                                        <p:cTn id="47" dur="500" fill="hold"/>
                                        <p:tgtEl>
                                          <p:spTgt spid="19"/>
                                        </p:tgtEl>
                                        <p:attrNameLst>
                                          <p:attrName>ppt_h</p:attrName>
                                        </p:attrNameLst>
                                      </p:cBhvr>
                                      <p:tavLst>
                                        <p:tav tm="0">
                                          <p:val>
                                            <p:fltVal val="0"/>
                                          </p:val>
                                        </p:tav>
                                        <p:tav tm="100000">
                                          <p:val>
                                            <p:strVal val="#ppt_h"/>
                                          </p:val>
                                        </p:tav>
                                      </p:tavLst>
                                    </p:anim>
                                    <p:animEffect transition="in" filter="fade">
                                      <p:cBhvr>
                                        <p:cTn id="48" dur="500"/>
                                        <p:tgtEl>
                                          <p:spTgt spid="19"/>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 calcmode="lin" valueType="num">
                                      <p:cBhvr>
                                        <p:cTn id="51" dur="500" fill="hold"/>
                                        <p:tgtEl>
                                          <p:spTgt spid="21"/>
                                        </p:tgtEl>
                                        <p:attrNameLst>
                                          <p:attrName>ppt_w</p:attrName>
                                        </p:attrNameLst>
                                      </p:cBhvr>
                                      <p:tavLst>
                                        <p:tav tm="0">
                                          <p:val>
                                            <p:fltVal val="0"/>
                                          </p:val>
                                        </p:tav>
                                        <p:tav tm="100000">
                                          <p:val>
                                            <p:strVal val="#ppt_w"/>
                                          </p:val>
                                        </p:tav>
                                      </p:tavLst>
                                    </p:anim>
                                    <p:anim calcmode="lin" valueType="num">
                                      <p:cBhvr>
                                        <p:cTn id="52" dur="500" fill="hold"/>
                                        <p:tgtEl>
                                          <p:spTgt spid="21"/>
                                        </p:tgtEl>
                                        <p:attrNameLst>
                                          <p:attrName>ppt_h</p:attrName>
                                        </p:attrNameLst>
                                      </p:cBhvr>
                                      <p:tavLst>
                                        <p:tav tm="0">
                                          <p:val>
                                            <p:fltVal val="0"/>
                                          </p:val>
                                        </p:tav>
                                        <p:tav tm="100000">
                                          <p:val>
                                            <p:strVal val="#ppt_h"/>
                                          </p:val>
                                        </p:tav>
                                      </p:tavLst>
                                    </p:anim>
                                    <p:animEffect transition="in" filter="fade">
                                      <p:cBhvr>
                                        <p:cTn id="53" dur="500"/>
                                        <p:tgtEl>
                                          <p:spTgt spid="21"/>
                                        </p:tgtEl>
                                      </p:cBhvr>
                                    </p:animEffect>
                                  </p:childTnLst>
                                </p:cTn>
                              </p:par>
                              <p:par>
                                <p:cTn id="54" presetID="42" presetClass="entr" presetSubtype="0" fill="hold" grpId="0" nodeType="with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500"/>
                                        <p:tgtEl>
                                          <p:spTgt spid="23"/>
                                        </p:tgtEl>
                                      </p:cBhvr>
                                    </p:animEffect>
                                    <p:anim calcmode="lin" valueType="num">
                                      <p:cBhvr>
                                        <p:cTn id="57" dur="500" fill="hold"/>
                                        <p:tgtEl>
                                          <p:spTgt spid="23"/>
                                        </p:tgtEl>
                                        <p:attrNameLst>
                                          <p:attrName>ppt_x</p:attrName>
                                        </p:attrNameLst>
                                      </p:cBhvr>
                                      <p:tavLst>
                                        <p:tav tm="0">
                                          <p:val>
                                            <p:strVal val="#ppt_x"/>
                                          </p:val>
                                        </p:tav>
                                        <p:tav tm="100000">
                                          <p:val>
                                            <p:strVal val="#ppt_x"/>
                                          </p:val>
                                        </p:tav>
                                      </p:tavLst>
                                    </p:anim>
                                    <p:anim calcmode="lin" valueType="num">
                                      <p:cBhvr>
                                        <p:cTn id="58" dur="5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1"/>
                                        </p:tgtEl>
                                        <p:attrNameLst>
                                          <p:attrName>style.visibility</p:attrName>
                                        </p:attrNameLst>
                                      </p:cBhvr>
                                      <p:to>
                                        <p:strVal val="visible"/>
                                      </p:to>
                                    </p:set>
                                    <p:animEffect transition="in" filter="fade">
                                      <p:cBhvr>
                                        <p:cTn id="6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 grpId="0"/>
      <p:bldP spid="5" grpId="0" animBg="1"/>
      <p:bldP spid="8" grpId="0" animBg="1"/>
      <p:bldP spid="10" grpId="0"/>
      <p:bldP spid="12" grpId="0"/>
      <p:bldP spid="14" grpId="0"/>
      <p:bldP spid="15" grpId="0"/>
      <p:bldP spid="19" grpId="0" animBg="1"/>
      <p:bldP spid="21" grpId="0"/>
      <p:bldP spid="2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AA01CCBF-A70B-29E8-CB1F-C466EF450128}"/>
              </a:ext>
            </a:extLst>
          </p:cNvPr>
          <p:cNvSpPr/>
          <p:nvPr/>
        </p:nvSpPr>
        <p:spPr>
          <a:xfrm>
            <a:off x="275801" y="4138153"/>
            <a:ext cx="11640398" cy="2181417"/>
          </a:xfrm>
          <a:prstGeom prst="roundRect">
            <a:avLst/>
          </a:prstGeom>
          <a:solidFill>
            <a:schemeClr val="bg1">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2"/>
              </a:solidFill>
            </a:endParaRPr>
          </a:p>
        </p:txBody>
      </p:sp>
      <p:pic>
        <p:nvPicPr>
          <p:cNvPr id="25" name="Picture 24" descr="A close-up of a white object&#10;&#10;Description automatically generated">
            <a:extLst>
              <a:ext uri="{FF2B5EF4-FFF2-40B4-BE49-F238E27FC236}">
                <a16:creationId xmlns:a16="http://schemas.microsoft.com/office/drawing/2014/main" id="{69DE456D-AF78-53A1-9221-1DE991EEB473}"/>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0"/>
            <a:ext cx="12190094" cy="6858000"/>
          </a:xfrm>
          <a:prstGeom prst="rect">
            <a:avLst/>
          </a:prstGeom>
        </p:spPr>
      </p:pic>
      <p:sp>
        <p:nvSpPr>
          <p:cNvPr id="2" name="Oval 1">
            <a:extLst>
              <a:ext uri="{FF2B5EF4-FFF2-40B4-BE49-F238E27FC236}">
                <a16:creationId xmlns:a16="http://schemas.microsoft.com/office/drawing/2014/main" id="{1DA962DA-BA9A-A070-4FED-226A343CA9AC}"/>
              </a:ext>
            </a:extLst>
          </p:cNvPr>
          <p:cNvSpPr/>
          <p:nvPr/>
        </p:nvSpPr>
        <p:spPr>
          <a:xfrm>
            <a:off x="643276" y="1875597"/>
            <a:ext cx="1798720" cy="17987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4" name="TextBox 3">
            <a:extLst>
              <a:ext uri="{FF2B5EF4-FFF2-40B4-BE49-F238E27FC236}">
                <a16:creationId xmlns:a16="http://schemas.microsoft.com/office/drawing/2014/main" id="{D4E4A032-F8B9-3146-5C8E-B24891726DB1}"/>
              </a:ext>
            </a:extLst>
          </p:cNvPr>
          <p:cNvSpPr txBox="1"/>
          <p:nvPr/>
        </p:nvSpPr>
        <p:spPr>
          <a:xfrm>
            <a:off x="440716" y="4409644"/>
            <a:ext cx="2203840" cy="1785104"/>
          </a:xfrm>
          <a:prstGeom prst="rect">
            <a:avLst/>
          </a:prstGeom>
          <a:noFill/>
        </p:spPr>
        <p:txBody>
          <a:bodyPr wrap="square" rtlCol="0">
            <a:spAutoFit/>
          </a:bodyPr>
          <a:lstStyle/>
          <a:p>
            <a:pPr algn="ctr"/>
            <a:r>
              <a:rPr lang="en-US" sz="1600" b="0" i="0" u="none" strike="noStrike" dirty="0">
                <a:solidFill>
                  <a:schemeClr val="accent2">
                    <a:lumMod val="75000"/>
                  </a:schemeClr>
                </a:solidFill>
                <a:effectLst/>
                <a:latin typeface="Brutel" pitchFamily="50" charset="0"/>
              </a:rPr>
              <a:t>Technical optimization of site architecture and content strategy focused on prediction-related keywords and topics</a:t>
            </a:r>
            <a:endParaRPr lang="en-US" sz="1600" dirty="0">
              <a:solidFill>
                <a:schemeClr val="accent2">
                  <a:lumMod val="75000"/>
                </a:schemeClr>
              </a:solidFill>
              <a:latin typeface="Brutel" pitchFamily="50" charset="0"/>
            </a:endParaRPr>
          </a:p>
          <a:p>
            <a:pPr algn="ctr"/>
            <a:endParaRPr lang="en-US" sz="1400" b="1" dirty="0">
              <a:solidFill>
                <a:schemeClr val="bg1">
                  <a:lumMod val="95000"/>
                </a:schemeClr>
              </a:solidFill>
              <a:latin typeface="Montserrat" panose="00000500000000000000" pitchFamily="2" charset="0"/>
            </a:endParaRPr>
          </a:p>
        </p:txBody>
      </p:sp>
      <p:sp>
        <p:nvSpPr>
          <p:cNvPr id="5" name="Oval 4">
            <a:extLst>
              <a:ext uri="{FF2B5EF4-FFF2-40B4-BE49-F238E27FC236}">
                <a16:creationId xmlns:a16="http://schemas.microsoft.com/office/drawing/2014/main" id="{BD623DB6-5F53-364C-45B6-31384756057C}"/>
              </a:ext>
            </a:extLst>
          </p:cNvPr>
          <p:cNvSpPr/>
          <p:nvPr/>
        </p:nvSpPr>
        <p:spPr>
          <a:xfrm>
            <a:off x="2805847" y="1845477"/>
            <a:ext cx="1881261" cy="182883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7" name="TextBox 6">
            <a:extLst>
              <a:ext uri="{FF2B5EF4-FFF2-40B4-BE49-F238E27FC236}">
                <a16:creationId xmlns:a16="http://schemas.microsoft.com/office/drawing/2014/main" id="{1BADFD31-70C5-F9E1-159A-7E7349A06EDF}"/>
              </a:ext>
            </a:extLst>
          </p:cNvPr>
          <p:cNvSpPr txBox="1"/>
          <p:nvPr/>
        </p:nvSpPr>
        <p:spPr>
          <a:xfrm>
            <a:off x="2712917" y="4409644"/>
            <a:ext cx="2067116" cy="1538883"/>
          </a:xfrm>
          <a:prstGeom prst="rect">
            <a:avLst/>
          </a:prstGeom>
          <a:noFill/>
        </p:spPr>
        <p:txBody>
          <a:bodyPr wrap="square" rtlCol="0">
            <a:spAutoFit/>
          </a:bodyPr>
          <a:lstStyle/>
          <a:p>
            <a:pPr algn="ctr"/>
            <a:r>
              <a:rPr lang="en-US" sz="1600" b="0" i="0" u="none" strike="noStrike" dirty="0">
                <a:solidFill>
                  <a:schemeClr val="accent2">
                    <a:lumMod val="75000"/>
                  </a:schemeClr>
                </a:solidFill>
                <a:effectLst/>
                <a:latin typeface="Brutel" pitchFamily="50" charset="0"/>
              </a:rPr>
              <a:t>Build authentic relationships with nano/micro-influencers aligned to niche interests</a:t>
            </a:r>
            <a:endParaRPr lang="en-US" sz="1600" dirty="0">
              <a:solidFill>
                <a:schemeClr val="accent2">
                  <a:lumMod val="75000"/>
                </a:schemeClr>
              </a:solidFill>
              <a:latin typeface="Brutel" pitchFamily="50" charset="0"/>
            </a:endParaRPr>
          </a:p>
          <a:p>
            <a:pPr algn="ctr"/>
            <a:endParaRPr lang="en-US" sz="1400" b="1" dirty="0">
              <a:solidFill>
                <a:schemeClr val="bg1">
                  <a:lumMod val="95000"/>
                </a:schemeClr>
              </a:solidFill>
              <a:latin typeface="Montserrat" panose="00000500000000000000" pitchFamily="2" charset="0"/>
            </a:endParaRPr>
          </a:p>
        </p:txBody>
      </p:sp>
      <p:sp>
        <p:nvSpPr>
          <p:cNvPr id="8" name="Oval 7">
            <a:extLst>
              <a:ext uri="{FF2B5EF4-FFF2-40B4-BE49-F238E27FC236}">
                <a16:creationId xmlns:a16="http://schemas.microsoft.com/office/drawing/2014/main" id="{286F4D35-401D-7C53-01A2-AC6FC3A1D099}"/>
              </a:ext>
            </a:extLst>
          </p:cNvPr>
          <p:cNvSpPr/>
          <p:nvPr/>
        </p:nvSpPr>
        <p:spPr>
          <a:xfrm>
            <a:off x="5005290" y="1636395"/>
            <a:ext cx="2181417" cy="21814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solidFill>
              <a:latin typeface="Montserrat" panose="00000500000000000000" pitchFamily="2" charset="0"/>
            </a:endParaRPr>
          </a:p>
        </p:txBody>
      </p:sp>
      <p:sp>
        <p:nvSpPr>
          <p:cNvPr id="10" name="TextBox 9">
            <a:extLst>
              <a:ext uri="{FF2B5EF4-FFF2-40B4-BE49-F238E27FC236}">
                <a16:creationId xmlns:a16="http://schemas.microsoft.com/office/drawing/2014/main" id="{AFA96AA1-C6B8-C80D-B4F7-384D38A2F5C4}"/>
              </a:ext>
            </a:extLst>
          </p:cNvPr>
          <p:cNvSpPr txBox="1"/>
          <p:nvPr/>
        </p:nvSpPr>
        <p:spPr>
          <a:xfrm>
            <a:off x="5061489" y="4409644"/>
            <a:ext cx="2067116" cy="1569660"/>
          </a:xfrm>
          <a:prstGeom prst="rect">
            <a:avLst/>
          </a:prstGeom>
          <a:noFill/>
        </p:spPr>
        <p:txBody>
          <a:bodyPr wrap="square" rtlCol="0">
            <a:spAutoFit/>
          </a:bodyPr>
          <a:lstStyle/>
          <a:p>
            <a:pPr algn="ctr"/>
            <a:r>
              <a:rPr lang="en-US" sz="1600" b="0" i="0" u="none" strike="noStrike" dirty="0">
                <a:solidFill>
                  <a:schemeClr val="accent2">
                    <a:lumMod val="75000"/>
                  </a:schemeClr>
                </a:solidFill>
                <a:effectLst/>
                <a:latin typeface="Brutel" pitchFamily="50" charset="0"/>
              </a:rPr>
              <a:t>Implement referral program mechanics with rewards, gamification and social recognition for brand advocates</a:t>
            </a:r>
            <a:endParaRPr lang="en-US" sz="1600" dirty="0">
              <a:solidFill>
                <a:schemeClr val="accent2">
                  <a:lumMod val="75000"/>
                </a:schemeClr>
              </a:solidFill>
              <a:latin typeface="Brutel" pitchFamily="50" charset="0"/>
            </a:endParaRPr>
          </a:p>
        </p:txBody>
      </p:sp>
      <p:sp>
        <p:nvSpPr>
          <p:cNvPr id="12" name="TextBox 11">
            <a:extLst>
              <a:ext uri="{FF2B5EF4-FFF2-40B4-BE49-F238E27FC236}">
                <a16:creationId xmlns:a16="http://schemas.microsoft.com/office/drawing/2014/main" id="{9CC0F3E7-4E70-1924-F90C-B832BFF3C761}"/>
              </a:ext>
            </a:extLst>
          </p:cNvPr>
          <p:cNvSpPr txBox="1"/>
          <p:nvPr/>
        </p:nvSpPr>
        <p:spPr>
          <a:xfrm>
            <a:off x="2836525" y="251138"/>
            <a:ext cx="6517044" cy="923330"/>
          </a:xfrm>
          <a:prstGeom prst="rect">
            <a:avLst/>
          </a:prstGeom>
          <a:noFill/>
        </p:spPr>
        <p:txBody>
          <a:bodyPr wrap="square" rtlCol="0">
            <a:spAutoFit/>
          </a:bodyPr>
          <a:lstStyle/>
          <a:p>
            <a:pPr algn="ctr"/>
            <a:r>
              <a:rPr lang="en-IN" sz="5400" b="1" dirty="0">
                <a:solidFill>
                  <a:schemeClr val="accent2"/>
                </a:solidFill>
                <a:latin typeface="Brutel" pitchFamily="50" charset="0"/>
              </a:rPr>
              <a:t>Executive Summary</a:t>
            </a:r>
          </a:p>
        </p:txBody>
      </p:sp>
      <p:sp>
        <p:nvSpPr>
          <p:cNvPr id="13" name="TextBox 12">
            <a:extLst>
              <a:ext uri="{FF2B5EF4-FFF2-40B4-BE49-F238E27FC236}">
                <a16:creationId xmlns:a16="http://schemas.microsoft.com/office/drawing/2014/main" id="{43C80A7D-369D-8BB9-A0E0-6B26A820522E}"/>
              </a:ext>
            </a:extLst>
          </p:cNvPr>
          <p:cNvSpPr txBox="1"/>
          <p:nvPr/>
        </p:nvSpPr>
        <p:spPr>
          <a:xfrm>
            <a:off x="888618" y="2432084"/>
            <a:ext cx="1315987" cy="646331"/>
          </a:xfrm>
          <a:prstGeom prst="rect">
            <a:avLst/>
          </a:prstGeom>
          <a:noFill/>
        </p:spPr>
        <p:txBody>
          <a:bodyPr wrap="square" rtlCol="0">
            <a:spAutoFit/>
          </a:bodyPr>
          <a:lstStyle/>
          <a:p>
            <a:pPr algn="ctr"/>
            <a:r>
              <a:rPr lang="en-IN" b="0" i="0" u="none" strike="noStrike" dirty="0">
                <a:solidFill>
                  <a:schemeClr val="bg1"/>
                </a:solidFill>
                <a:effectLst/>
                <a:latin typeface="Brutel" pitchFamily="50" charset="0"/>
              </a:rPr>
              <a:t>SEO and discovery</a:t>
            </a:r>
            <a:endParaRPr lang="en-IN" dirty="0">
              <a:solidFill>
                <a:schemeClr val="bg1"/>
              </a:solidFill>
              <a:latin typeface="Brutel" pitchFamily="50" charset="0"/>
            </a:endParaRPr>
          </a:p>
        </p:txBody>
      </p:sp>
      <p:sp>
        <p:nvSpPr>
          <p:cNvPr id="14" name="TextBox 13">
            <a:extLst>
              <a:ext uri="{FF2B5EF4-FFF2-40B4-BE49-F238E27FC236}">
                <a16:creationId xmlns:a16="http://schemas.microsoft.com/office/drawing/2014/main" id="{81CC42DE-C1F9-24EF-34DD-E72CCF40BE3B}"/>
              </a:ext>
            </a:extLst>
          </p:cNvPr>
          <p:cNvSpPr txBox="1"/>
          <p:nvPr/>
        </p:nvSpPr>
        <p:spPr>
          <a:xfrm>
            <a:off x="3012554" y="2293584"/>
            <a:ext cx="1467843" cy="923330"/>
          </a:xfrm>
          <a:prstGeom prst="rect">
            <a:avLst/>
          </a:prstGeom>
          <a:noFill/>
        </p:spPr>
        <p:txBody>
          <a:bodyPr wrap="square" rtlCol="0">
            <a:spAutoFit/>
          </a:bodyPr>
          <a:lstStyle/>
          <a:p>
            <a:pPr algn="ctr"/>
            <a:r>
              <a:rPr lang="en-IN" b="0" i="0" u="none" strike="noStrike" dirty="0">
                <a:solidFill>
                  <a:schemeClr val="bg1"/>
                </a:solidFill>
                <a:effectLst/>
                <a:latin typeface="Brutel" pitchFamily="50" charset="0"/>
              </a:rPr>
              <a:t>Effective influencer marketing</a:t>
            </a:r>
            <a:endParaRPr lang="en-IN" dirty="0">
              <a:solidFill>
                <a:schemeClr val="bg1"/>
              </a:solidFill>
              <a:latin typeface="Brutel" pitchFamily="50" charset="0"/>
            </a:endParaRPr>
          </a:p>
        </p:txBody>
      </p:sp>
      <p:sp>
        <p:nvSpPr>
          <p:cNvPr id="15" name="TextBox 14">
            <a:extLst>
              <a:ext uri="{FF2B5EF4-FFF2-40B4-BE49-F238E27FC236}">
                <a16:creationId xmlns:a16="http://schemas.microsoft.com/office/drawing/2014/main" id="{7B6DEC8F-2D1E-7A0C-569D-FD49AD60D258}"/>
              </a:ext>
            </a:extLst>
          </p:cNvPr>
          <p:cNvSpPr txBox="1"/>
          <p:nvPr/>
        </p:nvSpPr>
        <p:spPr>
          <a:xfrm>
            <a:off x="5370939" y="2016585"/>
            <a:ext cx="1448216" cy="1477328"/>
          </a:xfrm>
          <a:prstGeom prst="rect">
            <a:avLst/>
          </a:prstGeom>
          <a:noFill/>
        </p:spPr>
        <p:txBody>
          <a:bodyPr wrap="square" rtlCol="0">
            <a:spAutoFit/>
          </a:bodyPr>
          <a:lstStyle/>
          <a:p>
            <a:pPr algn="ctr"/>
            <a:r>
              <a:rPr lang="en-US" b="0" i="0" u="none" strike="noStrike" dirty="0">
                <a:solidFill>
                  <a:schemeClr val="bg1"/>
                </a:solidFill>
                <a:effectLst/>
                <a:latin typeface="Brutel" pitchFamily="50" charset="0"/>
              </a:rPr>
              <a:t>Minimal motivation for user referrals &amp; sharing</a:t>
            </a:r>
            <a:endParaRPr lang="en-US" dirty="0">
              <a:solidFill>
                <a:schemeClr val="bg1"/>
              </a:solidFill>
              <a:latin typeface="Brutel" pitchFamily="50" charset="0"/>
            </a:endParaRPr>
          </a:p>
        </p:txBody>
      </p:sp>
      <p:sp>
        <p:nvSpPr>
          <p:cNvPr id="16" name="Oval 15">
            <a:extLst>
              <a:ext uri="{FF2B5EF4-FFF2-40B4-BE49-F238E27FC236}">
                <a16:creationId xmlns:a16="http://schemas.microsoft.com/office/drawing/2014/main" id="{EF7AEEE4-158D-6948-4D55-9E0C9144CA7E}"/>
              </a:ext>
            </a:extLst>
          </p:cNvPr>
          <p:cNvSpPr/>
          <p:nvPr/>
        </p:nvSpPr>
        <p:spPr>
          <a:xfrm>
            <a:off x="7553308" y="1847184"/>
            <a:ext cx="1832845" cy="182713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18" name="TextBox 17">
            <a:extLst>
              <a:ext uri="{FF2B5EF4-FFF2-40B4-BE49-F238E27FC236}">
                <a16:creationId xmlns:a16="http://schemas.microsoft.com/office/drawing/2014/main" id="{09F69AA4-4D96-43AE-3B1B-99E969793F66}"/>
              </a:ext>
            </a:extLst>
          </p:cNvPr>
          <p:cNvSpPr txBox="1"/>
          <p:nvPr/>
        </p:nvSpPr>
        <p:spPr>
          <a:xfrm>
            <a:off x="7691053" y="2265438"/>
            <a:ext cx="1557353" cy="923330"/>
          </a:xfrm>
          <a:prstGeom prst="rect">
            <a:avLst/>
          </a:prstGeom>
          <a:noFill/>
        </p:spPr>
        <p:txBody>
          <a:bodyPr wrap="square" rtlCol="0">
            <a:spAutoFit/>
          </a:bodyPr>
          <a:lstStyle/>
          <a:p>
            <a:pPr algn="ctr"/>
            <a:r>
              <a:rPr lang="en-IN" dirty="0">
                <a:solidFill>
                  <a:schemeClr val="bg1"/>
                </a:solidFill>
                <a:latin typeface="Brutel" pitchFamily="50" charset="0"/>
              </a:rPr>
              <a:t>Community feel and engagement</a:t>
            </a:r>
          </a:p>
        </p:txBody>
      </p:sp>
      <p:sp>
        <p:nvSpPr>
          <p:cNvPr id="19" name="Oval 18">
            <a:extLst>
              <a:ext uri="{FF2B5EF4-FFF2-40B4-BE49-F238E27FC236}">
                <a16:creationId xmlns:a16="http://schemas.microsoft.com/office/drawing/2014/main" id="{DF8393AE-1FC2-14DE-D8C5-9CD69A0F045C}"/>
              </a:ext>
            </a:extLst>
          </p:cNvPr>
          <p:cNvSpPr/>
          <p:nvPr/>
        </p:nvSpPr>
        <p:spPr>
          <a:xfrm>
            <a:off x="9869551" y="1845477"/>
            <a:ext cx="1832845" cy="182883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21" name="TextBox 20">
            <a:extLst>
              <a:ext uri="{FF2B5EF4-FFF2-40B4-BE49-F238E27FC236}">
                <a16:creationId xmlns:a16="http://schemas.microsoft.com/office/drawing/2014/main" id="{32F5D744-0B95-C9C0-8B75-2E6699F3C889}"/>
              </a:ext>
            </a:extLst>
          </p:cNvPr>
          <p:cNvSpPr txBox="1"/>
          <p:nvPr/>
        </p:nvSpPr>
        <p:spPr>
          <a:xfrm>
            <a:off x="9941573" y="2277107"/>
            <a:ext cx="1688800" cy="923330"/>
          </a:xfrm>
          <a:prstGeom prst="rect">
            <a:avLst/>
          </a:prstGeom>
          <a:noFill/>
        </p:spPr>
        <p:txBody>
          <a:bodyPr wrap="square" rtlCol="0">
            <a:spAutoFit/>
          </a:bodyPr>
          <a:lstStyle/>
          <a:p>
            <a:pPr algn="ctr"/>
            <a:r>
              <a:rPr lang="en-IN" b="0" i="0" u="none" strike="noStrike" dirty="0">
                <a:solidFill>
                  <a:schemeClr val="bg1"/>
                </a:solidFill>
                <a:effectLst/>
                <a:latin typeface="Brutel" pitchFamily="50" charset="0"/>
              </a:rPr>
              <a:t>Differentiated positioning &amp; messaging</a:t>
            </a:r>
            <a:endParaRPr lang="en-IN" dirty="0">
              <a:solidFill>
                <a:schemeClr val="bg1"/>
              </a:solidFill>
              <a:latin typeface="Brutel" pitchFamily="50" charset="0"/>
            </a:endParaRPr>
          </a:p>
        </p:txBody>
      </p:sp>
      <p:sp>
        <p:nvSpPr>
          <p:cNvPr id="22" name="TextBox 21">
            <a:extLst>
              <a:ext uri="{FF2B5EF4-FFF2-40B4-BE49-F238E27FC236}">
                <a16:creationId xmlns:a16="http://schemas.microsoft.com/office/drawing/2014/main" id="{E5307BD8-B7F4-4528-7009-0CA78D7AC279}"/>
              </a:ext>
            </a:extLst>
          </p:cNvPr>
          <p:cNvSpPr txBox="1"/>
          <p:nvPr/>
        </p:nvSpPr>
        <p:spPr>
          <a:xfrm>
            <a:off x="7436172" y="4410464"/>
            <a:ext cx="2067116" cy="1569660"/>
          </a:xfrm>
          <a:prstGeom prst="rect">
            <a:avLst/>
          </a:prstGeom>
          <a:noFill/>
        </p:spPr>
        <p:txBody>
          <a:bodyPr wrap="square" rtlCol="0">
            <a:spAutoFit/>
          </a:bodyPr>
          <a:lstStyle/>
          <a:p>
            <a:pPr algn="ctr"/>
            <a:r>
              <a:rPr lang="en-US" sz="1600" dirty="0">
                <a:solidFill>
                  <a:schemeClr val="accent2">
                    <a:lumMod val="75000"/>
                  </a:schemeClr>
                </a:solidFill>
                <a:latin typeface="Brutel" pitchFamily="50" charset="0"/>
              </a:rPr>
              <a:t>Foster user interactions through forums, content, competitions and social features in the product experience</a:t>
            </a:r>
          </a:p>
        </p:txBody>
      </p:sp>
      <p:sp>
        <p:nvSpPr>
          <p:cNvPr id="23" name="TextBox 22">
            <a:extLst>
              <a:ext uri="{FF2B5EF4-FFF2-40B4-BE49-F238E27FC236}">
                <a16:creationId xmlns:a16="http://schemas.microsoft.com/office/drawing/2014/main" id="{E1A41769-FA30-962E-335A-89DC3C8D191C}"/>
              </a:ext>
            </a:extLst>
          </p:cNvPr>
          <p:cNvSpPr txBox="1"/>
          <p:nvPr/>
        </p:nvSpPr>
        <p:spPr>
          <a:xfrm>
            <a:off x="9919547" y="4409644"/>
            <a:ext cx="1732851" cy="1569660"/>
          </a:xfrm>
          <a:prstGeom prst="rect">
            <a:avLst/>
          </a:prstGeom>
          <a:noFill/>
        </p:spPr>
        <p:txBody>
          <a:bodyPr wrap="square" rtlCol="0">
            <a:spAutoFit/>
          </a:bodyPr>
          <a:lstStyle/>
          <a:p>
            <a:pPr algn="ctr"/>
            <a:r>
              <a:rPr lang="en-US" sz="1600" dirty="0">
                <a:solidFill>
                  <a:schemeClr val="accent2">
                    <a:lumMod val="75000"/>
                  </a:schemeClr>
                </a:solidFill>
                <a:latin typeface="Brutel" pitchFamily="50" charset="0"/>
              </a:rPr>
              <a:t>Highlight unique features, transparency, and community in inbound outreach.</a:t>
            </a:r>
          </a:p>
        </p:txBody>
      </p:sp>
    </p:spTree>
    <p:extLst>
      <p:ext uri="{BB962C8B-B14F-4D97-AF65-F5344CB8AC3E}">
        <p14:creationId xmlns:p14="http://schemas.microsoft.com/office/powerpoint/2010/main" val="1434112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par>
                                <p:cTn id="20" presetID="42" presetClass="entr" presetSubtype="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1000"/>
                                        <p:tgtEl>
                                          <p:spTgt spid="4"/>
                                        </p:tgtEl>
                                      </p:cBhvr>
                                    </p:animEffect>
                                    <p:anim calcmode="lin" valueType="num">
                                      <p:cBhvr>
                                        <p:cTn id="23" dur="1000" fill="hold"/>
                                        <p:tgtEl>
                                          <p:spTgt spid="4"/>
                                        </p:tgtEl>
                                        <p:attrNameLst>
                                          <p:attrName>ppt_x</p:attrName>
                                        </p:attrNameLst>
                                      </p:cBhvr>
                                      <p:tavLst>
                                        <p:tav tm="0">
                                          <p:val>
                                            <p:strVal val="#ppt_x"/>
                                          </p:val>
                                        </p:tav>
                                        <p:tav tm="100000">
                                          <p:val>
                                            <p:strVal val="#ppt_x"/>
                                          </p:val>
                                        </p:tav>
                                      </p:tavLst>
                                    </p:anim>
                                    <p:anim calcmode="lin" valueType="num">
                                      <p:cBhvr>
                                        <p:cTn id="2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p:cTn id="29" dur="500" fill="hold"/>
                                        <p:tgtEl>
                                          <p:spTgt spid="5"/>
                                        </p:tgtEl>
                                        <p:attrNameLst>
                                          <p:attrName>ppt_w</p:attrName>
                                        </p:attrNameLst>
                                      </p:cBhvr>
                                      <p:tavLst>
                                        <p:tav tm="0">
                                          <p:val>
                                            <p:fltVal val="0"/>
                                          </p:val>
                                        </p:tav>
                                        <p:tav tm="100000">
                                          <p:val>
                                            <p:strVal val="#ppt_w"/>
                                          </p:val>
                                        </p:tav>
                                      </p:tavLst>
                                    </p:anim>
                                    <p:anim calcmode="lin" valueType="num">
                                      <p:cBhvr>
                                        <p:cTn id="30" dur="500" fill="hold"/>
                                        <p:tgtEl>
                                          <p:spTgt spid="5"/>
                                        </p:tgtEl>
                                        <p:attrNameLst>
                                          <p:attrName>ppt_h</p:attrName>
                                        </p:attrNameLst>
                                      </p:cBhvr>
                                      <p:tavLst>
                                        <p:tav tm="0">
                                          <p:val>
                                            <p:fltVal val="0"/>
                                          </p:val>
                                        </p:tav>
                                        <p:tav tm="100000">
                                          <p:val>
                                            <p:strVal val="#ppt_h"/>
                                          </p:val>
                                        </p:tav>
                                      </p:tavLst>
                                    </p:anim>
                                    <p:animEffect transition="in" filter="fade">
                                      <p:cBhvr>
                                        <p:cTn id="31" dur="500"/>
                                        <p:tgtEl>
                                          <p:spTgt spid="5"/>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p:cTn id="34" dur="500" fill="hold"/>
                                        <p:tgtEl>
                                          <p:spTgt spid="14"/>
                                        </p:tgtEl>
                                        <p:attrNameLst>
                                          <p:attrName>ppt_w</p:attrName>
                                        </p:attrNameLst>
                                      </p:cBhvr>
                                      <p:tavLst>
                                        <p:tav tm="0">
                                          <p:val>
                                            <p:fltVal val="0"/>
                                          </p:val>
                                        </p:tav>
                                        <p:tav tm="100000">
                                          <p:val>
                                            <p:strVal val="#ppt_w"/>
                                          </p:val>
                                        </p:tav>
                                      </p:tavLst>
                                    </p:anim>
                                    <p:anim calcmode="lin" valueType="num">
                                      <p:cBhvr>
                                        <p:cTn id="35" dur="500" fill="hold"/>
                                        <p:tgtEl>
                                          <p:spTgt spid="14"/>
                                        </p:tgtEl>
                                        <p:attrNameLst>
                                          <p:attrName>ppt_h</p:attrName>
                                        </p:attrNameLst>
                                      </p:cBhvr>
                                      <p:tavLst>
                                        <p:tav tm="0">
                                          <p:val>
                                            <p:fltVal val="0"/>
                                          </p:val>
                                        </p:tav>
                                        <p:tav tm="100000">
                                          <p:val>
                                            <p:strVal val="#ppt_h"/>
                                          </p:val>
                                        </p:tav>
                                      </p:tavLst>
                                    </p:anim>
                                    <p:animEffect transition="in" filter="fade">
                                      <p:cBhvr>
                                        <p:cTn id="36" dur="500"/>
                                        <p:tgtEl>
                                          <p:spTgt spid="14"/>
                                        </p:tgtEl>
                                      </p:cBhvr>
                                    </p:animEffect>
                                  </p:childTnLst>
                                </p:cTn>
                              </p:par>
                              <p:par>
                                <p:cTn id="37" presetID="42"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1000"/>
                                        <p:tgtEl>
                                          <p:spTgt spid="7"/>
                                        </p:tgtEl>
                                      </p:cBhvr>
                                    </p:animEffect>
                                    <p:anim calcmode="lin" valueType="num">
                                      <p:cBhvr>
                                        <p:cTn id="40" dur="1000" fill="hold"/>
                                        <p:tgtEl>
                                          <p:spTgt spid="7"/>
                                        </p:tgtEl>
                                        <p:attrNameLst>
                                          <p:attrName>ppt_x</p:attrName>
                                        </p:attrNameLst>
                                      </p:cBhvr>
                                      <p:tavLst>
                                        <p:tav tm="0">
                                          <p:val>
                                            <p:strVal val="#ppt_x"/>
                                          </p:val>
                                        </p:tav>
                                        <p:tav tm="100000">
                                          <p:val>
                                            <p:strVal val="#ppt_x"/>
                                          </p:val>
                                        </p:tav>
                                      </p:tavLst>
                                    </p:anim>
                                    <p:anim calcmode="lin" valueType="num">
                                      <p:cBhvr>
                                        <p:cTn id="4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grpId="0" nodeType="clickEffect">
                                  <p:stCondLst>
                                    <p:cond delay="0"/>
                                  </p:stCondLst>
                                  <p:childTnLst>
                                    <p:set>
                                      <p:cBhvr>
                                        <p:cTn id="45" dur="1" fill="hold">
                                          <p:stCondLst>
                                            <p:cond delay="0"/>
                                          </p:stCondLst>
                                        </p:cTn>
                                        <p:tgtEl>
                                          <p:spTgt spid="8"/>
                                        </p:tgtEl>
                                        <p:attrNameLst>
                                          <p:attrName>style.visibility</p:attrName>
                                        </p:attrNameLst>
                                      </p:cBhvr>
                                      <p:to>
                                        <p:strVal val="visible"/>
                                      </p:to>
                                    </p:set>
                                    <p:anim calcmode="lin" valueType="num">
                                      <p:cBhvr>
                                        <p:cTn id="46" dur="500" fill="hold"/>
                                        <p:tgtEl>
                                          <p:spTgt spid="8"/>
                                        </p:tgtEl>
                                        <p:attrNameLst>
                                          <p:attrName>ppt_w</p:attrName>
                                        </p:attrNameLst>
                                      </p:cBhvr>
                                      <p:tavLst>
                                        <p:tav tm="0">
                                          <p:val>
                                            <p:fltVal val="0"/>
                                          </p:val>
                                        </p:tav>
                                        <p:tav tm="100000">
                                          <p:val>
                                            <p:strVal val="#ppt_w"/>
                                          </p:val>
                                        </p:tav>
                                      </p:tavLst>
                                    </p:anim>
                                    <p:anim calcmode="lin" valueType="num">
                                      <p:cBhvr>
                                        <p:cTn id="47" dur="500" fill="hold"/>
                                        <p:tgtEl>
                                          <p:spTgt spid="8"/>
                                        </p:tgtEl>
                                        <p:attrNameLst>
                                          <p:attrName>ppt_h</p:attrName>
                                        </p:attrNameLst>
                                      </p:cBhvr>
                                      <p:tavLst>
                                        <p:tav tm="0">
                                          <p:val>
                                            <p:fltVal val="0"/>
                                          </p:val>
                                        </p:tav>
                                        <p:tav tm="100000">
                                          <p:val>
                                            <p:strVal val="#ppt_h"/>
                                          </p:val>
                                        </p:tav>
                                      </p:tavLst>
                                    </p:anim>
                                    <p:animEffect transition="in" filter="fade">
                                      <p:cBhvr>
                                        <p:cTn id="48" dur="500"/>
                                        <p:tgtEl>
                                          <p:spTgt spid="8"/>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p:cTn id="51" dur="500" fill="hold"/>
                                        <p:tgtEl>
                                          <p:spTgt spid="15"/>
                                        </p:tgtEl>
                                        <p:attrNameLst>
                                          <p:attrName>ppt_w</p:attrName>
                                        </p:attrNameLst>
                                      </p:cBhvr>
                                      <p:tavLst>
                                        <p:tav tm="0">
                                          <p:val>
                                            <p:fltVal val="0"/>
                                          </p:val>
                                        </p:tav>
                                        <p:tav tm="100000">
                                          <p:val>
                                            <p:strVal val="#ppt_w"/>
                                          </p:val>
                                        </p:tav>
                                      </p:tavLst>
                                    </p:anim>
                                    <p:anim calcmode="lin" valueType="num">
                                      <p:cBhvr>
                                        <p:cTn id="52" dur="500" fill="hold"/>
                                        <p:tgtEl>
                                          <p:spTgt spid="15"/>
                                        </p:tgtEl>
                                        <p:attrNameLst>
                                          <p:attrName>ppt_h</p:attrName>
                                        </p:attrNameLst>
                                      </p:cBhvr>
                                      <p:tavLst>
                                        <p:tav tm="0">
                                          <p:val>
                                            <p:fltVal val="0"/>
                                          </p:val>
                                        </p:tav>
                                        <p:tav tm="100000">
                                          <p:val>
                                            <p:strVal val="#ppt_h"/>
                                          </p:val>
                                        </p:tav>
                                      </p:tavLst>
                                    </p:anim>
                                    <p:animEffect transition="in" filter="fade">
                                      <p:cBhvr>
                                        <p:cTn id="53" dur="500"/>
                                        <p:tgtEl>
                                          <p:spTgt spid="15"/>
                                        </p:tgtEl>
                                      </p:cBhvr>
                                    </p:animEffect>
                                  </p:childTnLst>
                                </p:cTn>
                              </p:par>
                              <p:par>
                                <p:cTn id="54" presetID="42" presetClass="entr" presetSubtype="0" fill="hold" grpId="0" nodeType="with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1000"/>
                                        <p:tgtEl>
                                          <p:spTgt spid="10"/>
                                        </p:tgtEl>
                                      </p:cBhvr>
                                    </p:animEffect>
                                    <p:anim calcmode="lin" valueType="num">
                                      <p:cBhvr>
                                        <p:cTn id="57" dur="1000" fill="hold"/>
                                        <p:tgtEl>
                                          <p:spTgt spid="10"/>
                                        </p:tgtEl>
                                        <p:attrNameLst>
                                          <p:attrName>ppt_x</p:attrName>
                                        </p:attrNameLst>
                                      </p:cBhvr>
                                      <p:tavLst>
                                        <p:tav tm="0">
                                          <p:val>
                                            <p:strVal val="#ppt_x"/>
                                          </p:val>
                                        </p:tav>
                                        <p:tav tm="100000">
                                          <p:val>
                                            <p:strVal val="#ppt_x"/>
                                          </p:val>
                                        </p:tav>
                                      </p:tavLst>
                                    </p:anim>
                                    <p:anim calcmode="lin" valueType="num">
                                      <p:cBhvr>
                                        <p:cTn id="5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grpId="0" nodeType="click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p:cTn id="63" dur="500" fill="hold"/>
                                        <p:tgtEl>
                                          <p:spTgt spid="16"/>
                                        </p:tgtEl>
                                        <p:attrNameLst>
                                          <p:attrName>ppt_w</p:attrName>
                                        </p:attrNameLst>
                                      </p:cBhvr>
                                      <p:tavLst>
                                        <p:tav tm="0">
                                          <p:val>
                                            <p:fltVal val="0"/>
                                          </p:val>
                                        </p:tav>
                                        <p:tav tm="100000">
                                          <p:val>
                                            <p:strVal val="#ppt_w"/>
                                          </p:val>
                                        </p:tav>
                                      </p:tavLst>
                                    </p:anim>
                                    <p:anim calcmode="lin" valueType="num">
                                      <p:cBhvr>
                                        <p:cTn id="64" dur="500" fill="hold"/>
                                        <p:tgtEl>
                                          <p:spTgt spid="16"/>
                                        </p:tgtEl>
                                        <p:attrNameLst>
                                          <p:attrName>ppt_h</p:attrName>
                                        </p:attrNameLst>
                                      </p:cBhvr>
                                      <p:tavLst>
                                        <p:tav tm="0">
                                          <p:val>
                                            <p:fltVal val="0"/>
                                          </p:val>
                                        </p:tav>
                                        <p:tav tm="100000">
                                          <p:val>
                                            <p:strVal val="#ppt_h"/>
                                          </p:val>
                                        </p:tav>
                                      </p:tavLst>
                                    </p:anim>
                                    <p:animEffect transition="in" filter="fade">
                                      <p:cBhvr>
                                        <p:cTn id="65" dur="500"/>
                                        <p:tgtEl>
                                          <p:spTgt spid="16"/>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8"/>
                                        </p:tgtEl>
                                        <p:attrNameLst>
                                          <p:attrName>style.visibility</p:attrName>
                                        </p:attrNameLst>
                                      </p:cBhvr>
                                      <p:to>
                                        <p:strVal val="visible"/>
                                      </p:to>
                                    </p:set>
                                    <p:anim calcmode="lin" valueType="num">
                                      <p:cBhvr>
                                        <p:cTn id="68" dur="500" fill="hold"/>
                                        <p:tgtEl>
                                          <p:spTgt spid="18"/>
                                        </p:tgtEl>
                                        <p:attrNameLst>
                                          <p:attrName>ppt_w</p:attrName>
                                        </p:attrNameLst>
                                      </p:cBhvr>
                                      <p:tavLst>
                                        <p:tav tm="0">
                                          <p:val>
                                            <p:fltVal val="0"/>
                                          </p:val>
                                        </p:tav>
                                        <p:tav tm="100000">
                                          <p:val>
                                            <p:strVal val="#ppt_w"/>
                                          </p:val>
                                        </p:tav>
                                      </p:tavLst>
                                    </p:anim>
                                    <p:anim calcmode="lin" valueType="num">
                                      <p:cBhvr>
                                        <p:cTn id="69" dur="500" fill="hold"/>
                                        <p:tgtEl>
                                          <p:spTgt spid="18"/>
                                        </p:tgtEl>
                                        <p:attrNameLst>
                                          <p:attrName>ppt_h</p:attrName>
                                        </p:attrNameLst>
                                      </p:cBhvr>
                                      <p:tavLst>
                                        <p:tav tm="0">
                                          <p:val>
                                            <p:fltVal val="0"/>
                                          </p:val>
                                        </p:tav>
                                        <p:tav tm="100000">
                                          <p:val>
                                            <p:strVal val="#ppt_h"/>
                                          </p:val>
                                        </p:tav>
                                      </p:tavLst>
                                    </p:anim>
                                    <p:animEffect transition="in" filter="fade">
                                      <p:cBhvr>
                                        <p:cTn id="70" dur="500"/>
                                        <p:tgtEl>
                                          <p:spTgt spid="18"/>
                                        </p:tgtEl>
                                      </p:cBhvr>
                                    </p:animEffect>
                                  </p:childTnLst>
                                </p:cTn>
                              </p:par>
                              <p:par>
                                <p:cTn id="71" presetID="42" presetClass="entr" presetSubtype="0" fill="hold" grpId="0" nodeType="withEffect">
                                  <p:stCondLst>
                                    <p:cond delay="0"/>
                                  </p:stCondLst>
                                  <p:childTnLst>
                                    <p:set>
                                      <p:cBhvr>
                                        <p:cTn id="72" dur="1" fill="hold">
                                          <p:stCondLst>
                                            <p:cond delay="0"/>
                                          </p:stCondLst>
                                        </p:cTn>
                                        <p:tgtEl>
                                          <p:spTgt spid="22"/>
                                        </p:tgtEl>
                                        <p:attrNameLst>
                                          <p:attrName>style.visibility</p:attrName>
                                        </p:attrNameLst>
                                      </p:cBhvr>
                                      <p:to>
                                        <p:strVal val="visible"/>
                                      </p:to>
                                    </p:set>
                                    <p:animEffect transition="in" filter="fade">
                                      <p:cBhvr>
                                        <p:cTn id="73" dur="1000"/>
                                        <p:tgtEl>
                                          <p:spTgt spid="22"/>
                                        </p:tgtEl>
                                      </p:cBhvr>
                                    </p:animEffect>
                                    <p:anim calcmode="lin" valueType="num">
                                      <p:cBhvr>
                                        <p:cTn id="74" dur="1000" fill="hold"/>
                                        <p:tgtEl>
                                          <p:spTgt spid="22"/>
                                        </p:tgtEl>
                                        <p:attrNameLst>
                                          <p:attrName>ppt_x</p:attrName>
                                        </p:attrNameLst>
                                      </p:cBhvr>
                                      <p:tavLst>
                                        <p:tav tm="0">
                                          <p:val>
                                            <p:strVal val="#ppt_x"/>
                                          </p:val>
                                        </p:tav>
                                        <p:tav tm="100000">
                                          <p:val>
                                            <p:strVal val="#ppt_x"/>
                                          </p:val>
                                        </p:tav>
                                      </p:tavLst>
                                    </p:anim>
                                    <p:anim calcmode="lin" valueType="num">
                                      <p:cBhvr>
                                        <p:cTn id="75"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53" presetClass="entr" presetSubtype="16" fill="hold" grpId="0" nodeType="clickEffect">
                                  <p:stCondLst>
                                    <p:cond delay="0"/>
                                  </p:stCondLst>
                                  <p:childTnLst>
                                    <p:set>
                                      <p:cBhvr>
                                        <p:cTn id="79" dur="1" fill="hold">
                                          <p:stCondLst>
                                            <p:cond delay="0"/>
                                          </p:stCondLst>
                                        </p:cTn>
                                        <p:tgtEl>
                                          <p:spTgt spid="19"/>
                                        </p:tgtEl>
                                        <p:attrNameLst>
                                          <p:attrName>style.visibility</p:attrName>
                                        </p:attrNameLst>
                                      </p:cBhvr>
                                      <p:to>
                                        <p:strVal val="visible"/>
                                      </p:to>
                                    </p:set>
                                    <p:anim calcmode="lin" valueType="num">
                                      <p:cBhvr>
                                        <p:cTn id="80" dur="500" fill="hold"/>
                                        <p:tgtEl>
                                          <p:spTgt spid="19"/>
                                        </p:tgtEl>
                                        <p:attrNameLst>
                                          <p:attrName>ppt_w</p:attrName>
                                        </p:attrNameLst>
                                      </p:cBhvr>
                                      <p:tavLst>
                                        <p:tav tm="0">
                                          <p:val>
                                            <p:fltVal val="0"/>
                                          </p:val>
                                        </p:tav>
                                        <p:tav tm="100000">
                                          <p:val>
                                            <p:strVal val="#ppt_w"/>
                                          </p:val>
                                        </p:tav>
                                      </p:tavLst>
                                    </p:anim>
                                    <p:anim calcmode="lin" valueType="num">
                                      <p:cBhvr>
                                        <p:cTn id="81" dur="500" fill="hold"/>
                                        <p:tgtEl>
                                          <p:spTgt spid="19"/>
                                        </p:tgtEl>
                                        <p:attrNameLst>
                                          <p:attrName>ppt_h</p:attrName>
                                        </p:attrNameLst>
                                      </p:cBhvr>
                                      <p:tavLst>
                                        <p:tav tm="0">
                                          <p:val>
                                            <p:fltVal val="0"/>
                                          </p:val>
                                        </p:tav>
                                        <p:tav tm="100000">
                                          <p:val>
                                            <p:strVal val="#ppt_h"/>
                                          </p:val>
                                        </p:tav>
                                      </p:tavLst>
                                    </p:anim>
                                    <p:animEffect transition="in" filter="fade">
                                      <p:cBhvr>
                                        <p:cTn id="82" dur="500"/>
                                        <p:tgtEl>
                                          <p:spTgt spid="19"/>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21"/>
                                        </p:tgtEl>
                                        <p:attrNameLst>
                                          <p:attrName>style.visibility</p:attrName>
                                        </p:attrNameLst>
                                      </p:cBhvr>
                                      <p:to>
                                        <p:strVal val="visible"/>
                                      </p:to>
                                    </p:set>
                                    <p:anim calcmode="lin" valueType="num">
                                      <p:cBhvr>
                                        <p:cTn id="85" dur="500" fill="hold"/>
                                        <p:tgtEl>
                                          <p:spTgt spid="21"/>
                                        </p:tgtEl>
                                        <p:attrNameLst>
                                          <p:attrName>ppt_w</p:attrName>
                                        </p:attrNameLst>
                                      </p:cBhvr>
                                      <p:tavLst>
                                        <p:tav tm="0">
                                          <p:val>
                                            <p:fltVal val="0"/>
                                          </p:val>
                                        </p:tav>
                                        <p:tav tm="100000">
                                          <p:val>
                                            <p:strVal val="#ppt_w"/>
                                          </p:val>
                                        </p:tav>
                                      </p:tavLst>
                                    </p:anim>
                                    <p:anim calcmode="lin" valueType="num">
                                      <p:cBhvr>
                                        <p:cTn id="86" dur="500" fill="hold"/>
                                        <p:tgtEl>
                                          <p:spTgt spid="21"/>
                                        </p:tgtEl>
                                        <p:attrNameLst>
                                          <p:attrName>ppt_h</p:attrName>
                                        </p:attrNameLst>
                                      </p:cBhvr>
                                      <p:tavLst>
                                        <p:tav tm="0">
                                          <p:val>
                                            <p:fltVal val="0"/>
                                          </p:val>
                                        </p:tav>
                                        <p:tav tm="100000">
                                          <p:val>
                                            <p:strVal val="#ppt_h"/>
                                          </p:val>
                                        </p:tav>
                                      </p:tavLst>
                                    </p:anim>
                                    <p:animEffect transition="in" filter="fade">
                                      <p:cBhvr>
                                        <p:cTn id="87" dur="500"/>
                                        <p:tgtEl>
                                          <p:spTgt spid="21"/>
                                        </p:tgtEl>
                                      </p:cBhvr>
                                    </p:animEffect>
                                  </p:childTnLst>
                                </p:cTn>
                              </p:par>
                              <p:par>
                                <p:cTn id="88" presetID="42" presetClass="entr" presetSubtype="0" fill="hold" grpId="0" nodeType="withEffect">
                                  <p:stCondLst>
                                    <p:cond delay="0"/>
                                  </p:stCondLst>
                                  <p:childTnLst>
                                    <p:set>
                                      <p:cBhvr>
                                        <p:cTn id="89" dur="1" fill="hold">
                                          <p:stCondLst>
                                            <p:cond delay="0"/>
                                          </p:stCondLst>
                                        </p:cTn>
                                        <p:tgtEl>
                                          <p:spTgt spid="23"/>
                                        </p:tgtEl>
                                        <p:attrNameLst>
                                          <p:attrName>style.visibility</p:attrName>
                                        </p:attrNameLst>
                                      </p:cBhvr>
                                      <p:to>
                                        <p:strVal val="visible"/>
                                      </p:to>
                                    </p:set>
                                    <p:animEffect transition="in" filter="fade">
                                      <p:cBhvr>
                                        <p:cTn id="90" dur="1000"/>
                                        <p:tgtEl>
                                          <p:spTgt spid="23"/>
                                        </p:tgtEl>
                                      </p:cBhvr>
                                    </p:animEffect>
                                    <p:anim calcmode="lin" valueType="num">
                                      <p:cBhvr>
                                        <p:cTn id="91" dur="1000" fill="hold"/>
                                        <p:tgtEl>
                                          <p:spTgt spid="23"/>
                                        </p:tgtEl>
                                        <p:attrNameLst>
                                          <p:attrName>ppt_x</p:attrName>
                                        </p:attrNameLst>
                                      </p:cBhvr>
                                      <p:tavLst>
                                        <p:tav tm="0">
                                          <p:val>
                                            <p:strVal val="#ppt_x"/>
                                          </p:val>
                                        </p:tav>
                                        <p:tav tm="100000">
                                          <p:val>
                                            <p:strVal val="#ppt_x"/>
                                          </p:val>
                                        </p:tav>
                                      </p:tavLst>
                                    </p:anim>
                                    <p:anim calcmode="lin" valueType="num">
                                      <p:cBhvr>
                                        <p:cTn id="92"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11"/>
                                        </p:tgtEl>
                                        <p:attrNameLst>
                                          <p:attrName>style.visibility</p:attrName>
                                        </p:attrNameLst>
                                      </p:cBhvr>
                                      <p:to>
                                        <p:strVal val="visible"/>
                                      </p:to>
                                    </p:set>
                                    <p:animEffect transition="in" filter="fade">
                                      <p:cBhvr>
                                        <p:cTn id="9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 grpId="0" animBg="1"/>
      <p:bldP spid="4" grpId="0"/>
      <p:bldP spid="5" grpId="0" animBg="1"/>
      <p:bldP spid="7" grpId="0"/>
      <p:bldP spid="8" grpId="0" animBg="1"/>
      <p:bldP spid="10" grpId="0"/>
      <p:bldP spid="12" grpId="0"/>
      <p:bldP spid="13" grpId="0"/>
      <p:bldP spid="14" grpId="0"/>
      <p:bldP spid="15" grpId="0"/>
      <p:bldP spid="16" grpId="0" animBg="1"/>
      <p:bldP spid="18" grpId="0"/>
      <p:bldP spid="19" grpId="0" animBg="1"/>
      <p:bldP spid="21" grpId="0"/>
      <p:bldP spid="22" grpId="0"/>
      <p:bldP spid="23"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31000"/>
            <a:lum/>
          </a:blip>
          <a:srcRect/>
          <a:stretch>
            <a:fillRect t="-9000" b="-9000"/>
          </a:stretch>
        </a:blipFill>
        <a:effectLst/>
      </p:bgPr>
    </p:bg>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70E377EB-6C1D-436E-B849-651C11860F50}"/>
              </a:ext>
            </a:extLst>
          </p:cNvPr>
          <p:cNvSpPr txBox="1"/>
          <p:nvPr/>
        </p:nvSpPr>
        <p:spPr>
          <a:xfrm>
            <a:off x="965711" y="2515469"/>
            <a:ext cx="4390060" cy="923330"/>
          </a:xfrm>
          <a:prstGeom prst="rect">
            <a:avLst/>
          </a:prstGeom>
          <a:noFill/>
        </p:spPr>
        <p:txBody>
          <a:bodyPr wrap="square" rtlCol="0">
            <a:spAutoFit/>
          </a:bodyPr>
          <a:lstStyle/>
          <a:p>
            <a:pPr algn="ctr"/>
            <a:r>
              <a:rPr lang="en-US" sz="5400" b="1" dirty="0">
                <a:solidFill>
                  <a:schemeClr val="accent2"/>
                </a:solidFill>
                <a:latin typeface="Brutel" pitchFamily="50" charset="0"/>
              </a:rPr>
              <a:t>THANK YOU!!</a:t>
            </a:r>
          </a:p>
        </p:txBody>
      </p:sp>
      <p:sp>
        <p:nvSpPr>
          <p:cNvPr id="7" name="Oval 6">
            <a:extLst>
              <a:ext uri="{FF2B5EF4-FFF2-40B4-BE49-F238E27FC236}">
                <a16:creationId xmlns:a16="http://schemas.microsoft.com/office/drawing/2014/main" id="{40CACAF8-B889-469D-9D5B-695F85C11B04}"/>
              </a:ext>
            </a:extLst>
          </p:cNvPr>
          <p:cNvSpPr/>
          <p:nvPr/>
        </p:nvSpPr>
        <p:spPr>
          <a:xfrm>
            <a:off x="7336061" y="1436924"/>
            <a:ext cx="3984152" cy="3984152"/>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1" name="Oval 40">
            <a:extLst>
              <a:ext uri="{FF2B5EF4-FFF2-40B4-BE49-F238E27FC236}">
                <a16:creationId xmlns:a16="http://schemas.microsoft.com/office/drawing/2014/main" id="{A1777FED-90F0-4AA5-8BF2-E13431E30BEF}"/>
              </a:ext>
            </a:extLst>
          </p:cNvPr>
          <p:cNvSpPr/>
          <p:nvPr/>
        </p:nvSpPr>
        <p:spPr>
          <a:xfrm>
            <a:off x="7769199" y="1870062"/>
            <a:ext cx="3117876" cy="3117876"/>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3" name="Oval 42">
            <a:extLst>
              <a:ext uri="{FF2B5EF4-FFF2-40B4-BE49-F238E27FC236}">
                <a16:creationId xmlns:a16="http://schemas.microsoft.com/office/drawing/2014/main" id="{16FB2ECF-1F32-4D64-9371-17C12225FCDA}"/>
              </a:ext>
            </a:extLst>
          </p:cNvPr>
          <p:cNvSpPr/>
          <p:nvPr/>
        </p:nvSpPr>
        <p:spPr>
          <a:xfrm>
            <a:off x="8045424" y="2146287"/>
            <a:ext cx="2565426" cy="2565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mj-lt"/>
            </a:endParaRPr>
          </a:p>
        </p:txBody>
      </p:sp>
      <p:pic>
        <p:nvPicPr>
          <p:cNvPr id="2" name="Picture 1">
            <a:extLst>
              <a:ext uri="{FF2B5EF4-FFF2-40B4-BE49-F238E27FC236}">
                <a16:creationId xmlns:a16="http://schemas.microsoft.com/office/drawing/2014/main" id="{6AEE2652-64CB-87A4-DDC7-27CD6A0366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75405" y="2476268"/>
            <a:ext cx="1905464" cy="1905464"/>
          </a:xfrm>
          <a:prstGeom prst="rect">
            <a:avLst/>
          </a:prstGeom>
        </p:spPr>
      </p:pic>
      <p:sp>
        <p:nvSpPr>
          <p:cNvPr id="3" name="TextBox 2">
            <a:extLst>
              <a:ext uri="{FF2B5EF4-FFF2-40B4-BE49-F238E27FC236}">
                <a16:creationId xmlns:a16="http://schemas.microsoft.com/office/drawing/2014/main" id="{20732A5C-8520-F3AF-11DF-22313DC9D168}"/>
              </a:ext>
            </a:extLst>
          </p:cNvPr>
          <p:cNvSpPr txBox="1"/>
          <p:nvPr/>
        </p:nvSpPr>
        <p:spPr>
          <a:xfrm>
            <a:off x="3073138" y="3619977"/>
            <a:ext cx="2282633" cy="830997"/>
          </a:xfrm>
          <a:prstGeom prst="rect">
            <a:avLst/>
          </a:prstGeom>
          <a:noFill/>
        </p:spPr>
        <p:txBody>
          <a:bodyPr wrap="square" rtlCol="0">
            <a:spAutoFit/>
          </a:bodyPr>
          <a:lstStyle/>
          <a:p>
            <a:pPr algn="ctr"/>
            <a:r>
              <a:rPr lang="en-US" sz="2400" b="1" dirty="0">
                <a:solidFill>
                  <a:schemeClr val="accent2"/>
                </a:solidFill>
                <a:latin typeface="Brutel" pitchFamily="50" charset="0"/>
              </a:rPr>
              <a:t>- TEAM DTAI</a:t>
            </a:r>
          </a:p>
          <a:p>
            <a:pPr algn="ctr"/>
            <a:r>
              <a:rPr lang="en-US" sz="2400" b="1" dirty="0">
                <a:solidFill>
                  <a:schemeClr val="accent2"/>
                </a:solidFill>
                <a:latin typeface="Brutel" pitchFamily="50" charset="0"/>
              </a:rPr>
              <a:t>IIT KGP</a:t>
            </a:r>
          </a:p>
        </p:txBody>
      </p:sp>
    </p:spTree>
    <p:extLst>
      <p:ext uri="{BB962C8B-B14F-4D97-AF65-F5344CB8AC3E}">
        <p14:creationId xmlns:p14="http://schemas.microsoft.com/office/powerpoint/2010/main" val="2032739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500" fill="hold"/>
                                        <p:tgtEl>
                                          <p:spTgt spid="32"/>
                                        </p:tgtEl>
                                        <p:attrNameLst>
                                          <p:attrName>ppt_w</p:attrName>
                                        </p:attrNameLst>
                                      </p:cBhvr>
                                      <p:tavLst>
                                        <p:tav tm="0">
                                          <p:val>
                                            <p:fltVal val="0"/>
                                          </p:val>
                                        </p:tav>
                                        <p:tav tm="100000">
                                          <p:val>
                                            <p:strVal val="#ppt_w"/>
                                          </p:val>
                                        </p:tav>
                                      </p:tavLst>
                                    </p:anim>
                                    <p:anim calcmode="lin" valueType="num">
                                      <p:cBhvr>
                                        <p:cTn id="8" dur="1500" fill="hold"/>
                                        <p:tgtEl>
                                          <p:spTgt spid="32"/>
                                        </p:tgtEl>
                                        <p:attrNameLst>
                                          <p:attrName>ppt_h</p:attrName>
                                        </p:attrNameLst>
                                      </p:cBhvr>
                                      <p:tavLst>
                                        <p:tav tm="0">
                                          <p:val>
                                            <p:fltVal val="0"/>
                                          </p:val>
                                        </p:tav>
                                        <p:tav tm="100000">
                                          <p:val>
                                            <p:strVal val="#ppt_h"/>
                                          </p:val>
                                        </p:tav>
                                      </p:tavLst>
                                    </p:anim>
                                    <p:animEffect transition="in" filter="fade">
                                      <p:cBhvr>
                                        <p:cTn id="9" dur="1500"/>
                                        <p:tgtEl>
                                          <p:spTgt spid="3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1500" fill="hold"/>
                                        <p:tgtEl>
                                          <p:spTgt spid="7"/>
                                        </p:tgtEl>
                                        <p:attrNameLst>
                                          <p:attrName>ppt_w</p:attrName>
                                        </p:attrNameLst>
                                      </p:cBhvr>
                                      <p:tavLst>
                                        <p:tav tm="0">
                                          <p:val>
                                            <p:fltVal val="0"/>
                                          </p:val>
                                        </p:tav>
                                        <p:tav tm="100000">
                                          <p:val>
                                            <p:strVal val="#ppt_w"/>
                                          </p:val>
                                        </p:tav>
                                      </p:tavLst>
                                    </p:anim>
                                    <p:anim calcmode="lin" valueType="num">
                                      <p:cBhvr>
                                        <p:cTn id="13" dur="1500" fill="hold"/>
                                        <p:tgtEl>
                                          <p:spTgt spid="7"/>
                                        </p:tgtEl>
                                        <p:attrNameLst>
                                          <p:attrName>ppt_h</p:attrName>
                                        </p:attrNameLst>
                                      </p:cBhvr>
                                      <p:tavLst>
                                        <p:tav tm="0">
                                          <p:val>
                                            <p:fltVal val="0"/>
                                          </p:val>
                                        </p:tav>
                                        <p:tav tm="100000">
                                          <p:val>
                                            <p:strVal val="#ppt_h"/>
                                          </p:val>
                                        </p:tav>
                                      </p:tavLst>
                                    </p:anim>
                                    <p:animEffect transition="in" filter="fade">
                                      <p:cBhvr>
                                        <p:cTn id="14" dur="1500"/>
                                        <p:tgtEl>
                                          <p:spTgt spid="7"/>
                                        </p:tgtEl>
                                      </p:cBhvr>
                                    </p:animEffect>
                                  </p:childTnLst>
                                </p:cTn>
                              </p:par>
                              <p:par>
                                <p:cTn id="15" presetID="53" presetClass="entr" presetSubtype="16" fill="hold" grpId="0" nodeType="withEffect">
                                  <p:stCondLst>
                                    <p:cond delay="250"/>
                                  </p:stCondLst>
                                  <p:childTnLst>
                                    <p:set>
                                      <p:cBhvr>
                                        <p:cTn id="16" dur="1" fill="hold">
                                          <p:stCondLst>
                                            <p:cond delay="0"/>
                                          </p:stCondLst>
                                        </p:cTn>
                                        <p:tgtEl>
                                          <p:spTgt spid="41"/>
                                        </p:tgtEl>
                                        <p:attrNameLst>
                                          <p:attrName>style.visibility</p:attrName>
                                        </p:attrNameLst>
                                      </p:cBhvr>
                                      <p:to>
                                        <p:strVal val="visible"/>
                                      </p:to>
                                    </p:set>
                                    <p:anim calcmode="lin" valueType="num">
                                      <p:cBhvr>
                                        <p:cTn id="17" dur="1500" fill="hold"/>
                                        <p:tgtEl>
                                          <p:spTgt spid="41"/>
                                        </p:tgtEl>
                                        <p:attrNameLst>
                                          <p:attrName>ppt_w</p:attrName>
                                        </p:attrNameLst>
                                      </p:cBhvr>
                                      <p:tavLst>
                                        <p:tav tm="0">
                                          <p:val>
                                            <p:fltVal val="0"/>
                                          </p:val>
                                        </p:tav>
                                        <p:tav tm="100000">
                                          <p:val>
                                            <p:strVal val="#ppt_w"/>
                                          </p:val>
                                        </p:tav>
                                      </p:tavLst>
                                    </p:anim>
                                    <p:anim calcmode="lin" valueType="num">
                                      <p:cBhvr>
                                        <p:cTn id="18" dur="1500" fill="hold"/>
                                        <p:tgtEl>
                                          <p:spTgt spid="41"/>
                                        </p:tgtEl>
                                        <p:attrNameLst>
                                          <p:attrName>ppt_h</p:attrName>
                                        </p:attrNameLst>
                                      </p:cBhvr>
                                      <p:tavLst>
                                        <p:tav tm="0">
                                          <p:val>
                                            <p:fltVal val="0"/>
                                          </p:val>
                                        </p:tav>
                                        <p:tav tm="100000">
                                          <p:val>
                                            <p:strVal val="#ppt_h"/>
                                          </p:val>
                                        </p:tav>
                                      </p:tavLst>
                                    </p:anim>
                                    <p:animEffect transition="in" filter="fade">
                                      <p:cBhvr>
                                        <p:cTn id="19" dur="1500"/>
                                        <p:tgtEl>
                                          <p:spTgt spid="41"/>
                                        </p:tgtEl>
                                      </p:cBhvr>
                                    </p:animEffect>
                                  </p:childTnLst>
                                </p:cTn>
                              </p:par>
                              <p:par>
                                <p:cTn id="20" presetID="53" presetClass="entr" presetSubtype="16" fill="hold" grpId="0" nodeType="withEffect">
                                  <p:stCondLst>
                                    <p:cond delay="500"/>
                                  </p:stCondLst>
                                  <p:childTnLst>
                                    <p:set>
                                      <p:cBhvr>
                                        <p:cTn id="21" dur="1" fill="hold">
                                          <p:stCondLst>
                                            <p:cond delay="0"/>
                                          </p:stCondLst>
                                        </p:cTn>
                                        <p:tgtEl>
                                          <p:spTgt spid="43"/>
                                        </p:tgtEl>
                                        <p:attrNameLst>
                                          <p:attrName>style.visibility</p:attrName>
                                        </p:attrNameLst>
                                      </p:cBhvr>
                                      <p:to>
                                        <p:strVal val="visible"/>
                                      </p:to>
                                    </p:set>
                                    <p:anim calcmode="lin" valueType="num">
                                      <p:cBhvr>
                                        <p:cTn id="22" dur="1250" fill="hold"/>
                                        <p:tgtEl>
                                          <p:spTgt spid="43"/>
                                        </p:tgtEl>
                                        <p:attrNameLst>
                                          <p:attrName>ppt_w</p:attrName>
                                        </p:attrNameLst>
                                      </p:cBhvr>
                                      <p:tavLst>
                                        <p:tav tm="0">
                                          <p:val>
                                            <p:fltVal val="0"/>
                                          </p:val>
                                        </p:tav>
                                        <p:tav tm="100000">
                                          <p:val>
                                            <p:strVal val="#ppt_w"/>
                                          </p:val>
                                        </p:tav>
                                      </p:tavLst>
                                    </p:anim>
                                    <p:anim calcmode="lin" valueType="num">
                                      <p:cBhvr>
                                        <p:cTn id="23" dur="1250" fill="hold"/>
                                        <p:tgtEl>
                                          <p:spTgt spid="43"/>
                                        </p:tgtEl>
                                        <p:attrNameLst>
                                          <p:attrName>ppt_h</p:attrName>
                                        </p:attrNameLst>
                                      </p:cBhvr>
                                      <p:tavLst>
                                        <p:tav tm="0">
                                          <p:val>
                                            <p:fltVal val="0"/>
                                          </p:val>
                                        </p:tav>
                                        <p:tav tm="100000">
                                          <p:val>
                                            <p:strVal val="#ppt_h"/>
                                          </p:val>
                                        </p:tav>
                                      </p:tavLst>
                                    </p:anim>
                                    <p:animEffect transition="in" filter="fade">
                                      <p:cBhvr>
                                        <p:cTn id="24" dur="1250"/>
                                        <p:tgtEl>
                                          <p:spTgt spid="43"/>
                                        </p:tgtEl>
                                      </p:cBhvr>
                                    </p:animEffect>
                                  </p:childTnLst>
                                </p:cTn>
                              </p:par>
                              <p:par>
                                <p:cTn id="25" presetID="10" presetClass="entr" presetSubtype="0" fill="hold" nodeType="withEffect">
                                  <p:stCondLst>
                                    <p:cond delay="50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1"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1000"/>
                                        <p:tgtEl>
                                          <p:spTgt spid="3"/>
                                        </p:tgtEl>
                                      </p:cBhvr>
                                    </p:animEffect>
                                    <p:anim calcmode="lin" valueType="num">
                                      <p:cBhvr>
                                        <p:cTn id="33" dur="1000" fill="hold"/>
                                        <p:tgtEl>
                                          <p:spTgt spid="3"/>
                                        </p:tgtEl>
                                        <p:attrNameLst>
                                          <p:attrName>ppt_x</p:attrName>
                                        </p:attrNameLst>
                                      </p:cBhvr>
                                      <p:tavLst>
                                        <p:tav tm="0">
                                          <p:val>
                                            <p:strVal val="#ppt_x"/>
                                          </p:val>
                                        </p:tav>
                                        <p:tav tm="100000">
                                          <p:val>
                                            <p:strVal val="#ppt_x"/>
                                          </p:val>
                                        </p:tav>
                                      </p:tavLst>
                                    </p:anim>
                                    <p:anim calcmode="lin" valueType="num">
                                      <p:cBhvr>
                                        <p:cTn id="3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7" grpId="0" animBg="1"/>
      <p:bldP spid="41" grpId="0" animBg="1"/>
      <p:bldP spid="43" grpId="0" animBg="1"/>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13686B-5FA7-E63C-A8E9-6DA12F083E23}"/>
            </a:ext>
          </a:extLst>
        </p:cNvPr>
        <p:cNvGrpSpPr/>
        <p:nvPr/>
      </p:nvGrpSpPr>
      <p:grpSpPr>
        <a:xfrm>
          <a:off x="0" y="0"/>
          <a:ext cx="0" cy="0"/>
          <a:chOff x="0" y="0"/>
          <a:chExt cx="0" cy="0"/>
        </a:xfrm>
      </p:grpSpPr>
      <p:pic>
        <p:nvPicPr>
          <p:cNvPr id="29" name="Picture 28" descr="A white background with curved lines&#10;&#10;Description automatically generated">
            <a:extLst>
              <a:ext uri="{FF2B5EF4-FFF2-40B4-BE49-F238E27FC236}">
                <a16:creationId xmlns:a16="http://schemas.microsoft.com/office/drawing/2014/main" id="{47899DD1-A549-ABBE-4B8E-871D67A625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7" name="Rectangle: Rounded Corners 26">
            <a:extLst>
              <a:ext uri="{FF2B5EF4-FFF2-40B4-BE49-F238E27FC236}">
                <a16:creationId xmlns:a16="http://schemas.microsoft.com/office/drawing/2014/main" id="{8A393BF4-9F55-EC77-ADFF-16FB917F12B1}"/>
              </a:ext>
            </a:extLst>
          </p:cNvPr>
          <p:cNvSpPr/>
          <p:nvPr/>
        </p:nvSpPr>
        <p:spPr>
          <a:xfrm>
            <a:off x="822960" y="336318"/>
            <a:ext cx="10607039" cy="618536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Picture 5" descr="A screenshot of a cell phone&#10;&#10;Description automatically generated">
            <a:extLst>
              <a:ext uri="{FF2B5EF4-FFF2-40B4-BE49-F238E27FC236}">
                <a16:creationId xmlns:a16="http://schemas.microsoft.com/office/drawing/2014/main" id="{07E4CD89-52FA-7CB5-B9C5-54D7C25A48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58341" y="1374490"/>
            <a:ext cx="3875312" cy="4330700"/>
          </a:xfrm>
          <a:prstGeom prst="rect">
            <a:avLst/>
          </a:prstGeom>
        </p:spPr>
      </p:pic>
      <p:sp>
        <p:nvSpPr>
          <p:cNvPr id="7" name="TextBox 6">
            <a:extLst>
              <a:ext uri="{FF2B5EF4-FFF2-40B4-BE49-F238E27FC236}">
                <a16:creationId xmlns:a16="http://schemas.microsoft.com/office/drawing/2014/main" id="{65911B2A-6348-DAE4-0987-09B474B6EE3F}"/>
              </a:ext>
            </a:extLst>
          </p:cNvPr>
          <p:cNvSpPr txBox="1"/>
          <p:nvPr/>
        </p:nvSpPr>
        <p:spPr>
          <a:xfrm>
            <a:off x="1727464" y="451160"/>
            <a:ext cx="8798030" cy="923330"/>
          </a:xfrm>
          <a:prstGeom prst="rect">
            <a:avLst/>
          </a:prstGeom>
          <a:noFill/>
        </p:spPr>
        <p:txBody>
          <a:bodyPr wrap="square" rtlCol="0">
            <a:spAutoFit/>
          </a:bodyPr>
          <a:lstStyle/>
          <a:p>
            <a:pPr algn="ctr"/>
            <a:r>
              <a:rPr lang="en-US" sz="5400" b="1" dirty="0">
                <a:solidFill>
                  <a:schemeClr val="accent2"/>
                </a:solidFill>
                <a:latin typeface="Brutel" pitchFamily="50" charset="0"/>
              </a:rPr>
              <a:t>Does your opinion matter?</a:t>
            </a:r>
          </a:p>
        </p:txBody>
      </p:sp>
      <p:sp>
        <p:nvSpPr>
          <p:cNvPr id="11" name="TextBox 10">
            <a:extLst>
              <a:ext uri="{FF2B5EF4-FFF2-40B4-BE49-F238E27FC236}">
                <a16:creationId xmlns:a16="http://schemas.microsoft.com/office/drawing/2014/main" id="{47FE7747-6D04-3E37-F93D-1A314ED89409}"/>
              </a:ext>
            </a:extLst>
          </p:cNvPr>
          <p:cNvSpPr txBox="1"/>
          <p:nvPr/>
        </p:nvSpPr>
        <p:spPr>
          <a:xfrm>
            <a:off x="3648727" y="4816594"/>
            <a:ext cx="1019227" cy="646331"/>
          </a:xfrm>
          <a:prstGeom prst="rect">
            <a:avLst/>
          </a:prstGeom>
          <a:noFill/>
        </p:spPr>
        <p:txBody>
          <a:bodyPr wrap="square" rtlCol="0">
            <a:spAutoFit/>
          </a:bodyPr>
          <a:lstStyle/>
          <a:p>
            <a:pPr algn="ctr"/>
            <a:r>
              <a:rPr lang="en-US" sz="3600" b="1" dirty="0">
                <a:solidFill>
                  <a:srgbClr val="3F0EB8"/>
                </a:solidFill>
                <a:latin typeface="Brutel" pitchFamily="50" charset="0"/>
              </a:rPr>
              <a:t>YES</a:t>
            </a:r>
          </a:p>
        </p:txBody>
      </p:sp>
      <p:sp>
        <p:nvSpPr>
          <p:cNvPr id="12" name="TextBox 11">
            <a:extLst>
              <a:ext uri="{FF2B5EF4-FFF2-40B4-BE49-F238E27FC236}">
                <a16:creationId xmlns:a16="http://schemas.microsoft.com/office/drawing/2014/main" id="{935F6F8F-2CE9-A17C-E096-4E603B133211}"/>
              </a:ext>
            </a:extLst>
          </p:cNvPr>
          <p:cNvSpPr txBox="1"/>
          <p:nvPr/>
        </p:nvSpPr>
        <p:spPr>
          <a:xfrm>
            <a:off x="7524048" y="4817348"/>
            <a:ext cx="856429" cy="646331"/>
          </a:xfrm>
          <a:prstGeom prst="rect">
            <a:avLst/>
          </a:prstGeom>
          <a:noFill/>
        </p:spPr>
        <p:txBody>
          <a:bodyPr wrap="square" rtlCol="0">
            <a:spAutoFit/>
          </a:bodyPr>
          <a:lstStyle/>
          <a:p>
            <a:pPr algn="ctr"/>
            <a:r>
              <a:rPr lang="en-US" sz="3600" b="1" dirty="0">
                <a:solidFill>
                  <a:srgbClr val="BC00A0"/>
                </a:solidFill>
                <a:latin typeface="Brutel" pitchFamily="50" charset="0"/>
              </a:rPr>
              <a:t>NO</a:t>
            </a:r>
          </a:p>
        </p:txBody>
      </p:sp>
      <p:sp>
        <p:nvSpPr>
          <p:cNvPr id="2" name="TextBox 1">
            <a:extLst>
              <a:ext uri="{FF2B5EF4-FFF2-40B4-BE49-F238E27FC236}">
                <a16:creationId xmlns:a16="http://schemas.microsoft.com/office/drawing/2014/main" id="{C976917B-7EB5-3EBA-E0BD-43FD54C5BC88}"/>
              </a:ext>
            </a:extLst>
          </p:cNvPr>
          <p:cNvSpPr txBox="1"/>
          <p:nvPr/>
        </p:nvSpPr>
        <p:spPr>
          <a:xfrm>
            <a:off x="5721302" y="5810675"/>
            <a:ext cx="810354" cy="461665"/>
          </a:xfrm>
          <a:prstGeom prst="rect">
            <a:avLst/>
          </a:prstGeom>
          <a:noFill/>
        </p:spPr>
        <p:txBody>
          <a:bodyPr wrap="square" rtlCol="0">
            <a:spAutoFit/>
          </a:bodyPr>
          <a:lstStyle/>
          <a:p>
            <a:pPr algn="ctr"/>
            <a:r>
              <a:rPr lang="en-US" sz="2400" b="1" dirty="0">
                <a:solidFill>
                  <a:schemeClr val="accent2"/>
                </a:solidFill>
                <a:latin typeface="Brutel" pitchFamily="50" charset="0"/>
                <a:hlinkClick r:id="rId5"/>
              </a:rPr>
              <a:t>LINK</a:t>
            </a:r>
            <a:endParaRPr lang="en-US" sz="2400" b="1" dirty="0">
              <a:solidFill>
                <a:schemeClr val="accent2"/>
              </a:solidFill>
              <a:latin typeface="Brutel" pitchFamily="50" charset="0"/>
            </a:endParaRPr>
          </a:p>
        </p:txBody>
      </p:sp>
    </p:spTree>
    <p:extLst>
      <p:ext uri="{BB962C8B-B14F-4D97-AF65-F5344CB8AC3E}">
        <p14:creationId xmlns:p14="http://schemas.microsoft.com/office/powerpoint/2010/main" val="3432575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2"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Rounded Corners 20">
            <a:extLst>
              <a:ext uri="{FF2B5EF4-FFF2-40B4-BE49-F238E27FC236}">
                <a16:creationId xmlns:a16="http://schemas.microsoft.com/office/drawing/2014/main" id="{6F91C510-6324-A958-87D4-4175AFA7F7DB}"/>
              </a:ext>
            </a:extLst>
          </p:cNvPr>
          <p:cNvSpPr/>
          <p:nvPr/>
        </p:nvSpPr>
        <p:spPr>
          <a:xfrm>
            <a:off x="174171" y="1524000"/>
            <a:ext cx="11521797" cy="4376057"/>
          </a:xfrm>
          <a:prstGeom prst="roundRect">
            <a:avLst/>
          </a:prstGeom>
          <a:solidFill>
            <a:schemeClr val="bg2">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18" name="Picture 17" descr="A close-up of a white object&#10;&#10;Description automatically generated">
            <a:extLst>
              <a:ext uri="{FF2B5EF4-FFF2-40B4-BE49-F238E27FC236}">
                <a16:creationId xmlns:a16="http://schemas.microsoft.com/office/drawing/2014/main" id="{0DC7D9A7-450D-D734-A07D-AB300A9D31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0886"/>
            <a:ext cx="12192000" cy="6858000"/>
          </a:xfrm>
          <a:prstGeom prst="rect">
            <a:avLst/>
          </a:prstGeom>
        </p:spPr>
      </p:pic>
      <p:sp>
        <p:nvSpPr>
          <p:cNvPr id="22" name="Rectangle: Rounded Corners 21">
            <a:extLst>
              <a:ext uri="{FF2B5EF4-FFF2-40B4-BE49-F238E27FC236}">
                <a16:creationId xmlns:a16="http://schemas.microsoft.com/office/drawing/2014/main" id="{D38241EC-FC52-9706-B3A9-F5876277D180}"/>
              </a:ext>
            </a:extLst>
          </p:cNvPr>
          <p:cNvSpPr/>
          <p:nvPr/>
        </p:nvSpPr>
        <p:spPr>
          <a:xfrm>
            <a:off x="301719" y="1808083"/>
            <a:ext cx="11648017" cy="4197381"/>
          </a:xfrm>
          <a:prstGeom prst="roundRect">
            <a:avLst/>
          </a:prstGeom>
          <a:solidFill>
            <a:schemeClr val="bg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0AAE02A2-E436-4D00-8F9D-4231677F6A5F}"/>
              </a:ext>
            </a:extLst>
          </p:cNvPr>
          <p:cNvSpPr txBox="1"/>
          <p:nvPr/>
        </p:nvSpPr>
        <p:spPr>
          <a:xfrm>
            <a:off x="4375455" y="375878"/>
            <a:ext cx="3441087" cy="923330"/>
          </a:xfrm>
          <a:prstGeom prst="rect">
            <a:avLst/>
          </a:prstGeom>
          <a:noFill/>
        </p:spPr>
        <p:txBody>
          <a:bodyPr wrap="square" rtlCol="0">
            <a:spAutoFit/>
          </a:bodyPr>
          <a:lstStyle/>
          <a:p>
            <a:pPr algn="ctr"/>
            <a:r>
              <a:rPr lang="en-US" sz="5400" b="1" dirty="0">
                <a:solidFill>
                  <a:schemeClr val="accent2"/>
                </a:solidFill>
                <a:latin typeface="Brutel" pitchFamily="50" charset="0"/>
              </a:rPr>
              <a:t>Agenda</a:t>
            </a:r>
          </a:p>
        </p:txBody>
      </p:sp>
      <p:sp>
        <p:nvSpPr>
          <p:cNvPr id="2" name="Oval 1">
            <a:extLst>
              <a:ext uri="{FF2B5EF4-FFF2-40B4-BE49-F238E27FC236}">
                <a16:creationId xmlns:a16="http://schemas.microsoft.com/office/drawing/2014/main" id="{45B3E930-5B54-4098-8DDE-4CA1633F61CE}"/>
              </a:ext>
            </a:extLst>
          </p:cNvPr>
          <p:cNvSpPr/>
          <p:nvPr/>
        </p:nvSpPr>
        <p:spPr>
          <a:xfrm>
            <a:off x="8477045" y="6005464"/>
            <a:ext cx="158168" cy="158168"/>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46" name="TextBox 45">
            <a:extLst>
              <a:ext uri="{FF2B5EF4-FFF2-40B4-BE49-F238E27FC236}">
                <a16:creationId xmlns:a16="http://schemas.microsoft.com/office/drawing/2014/main" id="{F26EE2AC-D07A-E418-E35B-33EAF636C3B4}"/>
              </a:ext>
            </a:extLst>
          </p:cNvPr>
          <p:cNvSpPr txBox="1"/>
          <p:nvPr/>
        </p:nvSpPr>
        <p:spPr>
          <a:xfrm>
            <a:off x="880108" y="2185779"/>
            <a:ext cx="3292546" cy="446276"/>
          </a:xfrm>
          <a:prstGeom prst="rect">
            <a:avLst/>
          </a:prstGeom>
          <a:noFill/>
        </p:spPr>
        <p:txBody>
          <a:bodyPr wrap="square" rtlCol="0">
            <a:spAutoFit/>
          </a:bodyPr>
          <a:lstStyle/>
          <a:p>
            <a:r>
              <a:rPr lang="en-IN" sz="2300" dirty="0">
                <a:latin typeface="Brutel" pitchFamily="50" charset="0"/>
              </a:rPr>
              <a:t>Objectives &amp; Goals</a:t>
            </a:r>
          </a:p>
        </p:txBody>
      </p:sp>
      <p:cxnSp>
        <p:nvCxnSpPr>
          <p:cNvPr id="51" name="Straight Connector 50">
            <a:extLst>
              <a:ext uri="{FF2B5EF4-FFF2-40B4-BE49-F238E27FC236}">
                <a16:creationId xmlns:a16="http://schemas.microsoft.com/office/drawing/2014/main" id="{9ADB90DC-26DA-54AC-3725-05564F374554}"/>
              </a:ext>
            </a:extLst>
          </p:cNvPr>
          <p:cNvCxnSpPr>
            <a:cxnSpLocks/>
          </p:cNvCxnSpPr>
          <p:nvPr/>
        </p:nvCxnSpPr>
        <p:spPr>
          <a:xfrm>
            <a:off x="706937" y="3876140"/>
            <a:ext cx="0" cy="112668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429261E3-6E00-5018-07E7-B42E76721ED4}"/>
              </a:ext>
            </a:extLst>
          </p:cNvPr>
          <p:cNvSpPr/>
          <p:nvPr/>
        </p:nvSpPr>
        <p:spPr>
          <a:xfrm>
            <a:off x="664074" y="2327813"/>
            <a:ext cx="85726" cy="857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latin typeface="Brutel" pitchFamily="50" charset="0"/>
            </a:endParaRPr>
          </a:p>
        </p:txBody>
      </p:sp>
      <p:sp>
        <p:nvSpPr>
          <p:cNvPr id="60" name="Oval 59">
            <a:extLst>
              <a:ext uri="{FF2B5EF4-FFF2-40B4-BE49-F238E27FC236}">
                <a16:creationId xmlns:a16="http://schemas.microsoft.com/office/drawing/2014/main" id="{E3560370-A332-DA5F-B1B5-C8F7A3CED43F}"/>
              </a:ext>
            </a:extLst>
          </p:cNvPr>
          <p:cNvSpPr/>
          <p:nvPr/>
        </p:nvSpPr>
        <p:spPr>
          <a:xfrm>
            <a:off x="577397" y="2241136"/>
            <a:ext cx="259080" cy="259080"/>
          </a:xfrm>
          <a:prstGeom prst="ellipse">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dirty="0">
              <a:latin typeface="Brutel" pitchFamily="50" charset="0"/>
            </a:endParaRPr>
          </a:p>
        </p:txBody>
      </p:sp>
      <p:cxnSp>
        <p:nvCxnSpPr>
          <p:cNvPr id="61" name="Straight Connector 60">
            <a:extLst>
              <a:ext uri="{FF2B5EF4-FFF2-40B4-BE49-F238E27FC236}">
                <a16:creationId xmlns:a16="http://schemas.microsoft.com/office/drawing/2014/main" id="{8ADD194A-8645-C1B8-73AF-9DC800B2D52E}"/>
              </a:ext>
            </a:extLst>
          </p:cNvPr>
          <p:cNvCxnSpPr>
            <a:cxnSpLocks/>
          </p:cNvCxnSpPr>
          <p:nvPr/>
        </p:nvCxnSpPr>
        <p:spPr>
          <a:xfrm>
            <a:off x="706937" y="2500216"/>
            <a:ext cx="0" cy="112668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62" name="Oval 61">
            <a:extLst>
              <a:ext uri="{FF2B5EF4-FFF2-40B4-BE49-F238E27FC236}">
                <a16:creationId xmlns:a16="http://schemas.microsoft.com/office/drawing/2014/main" id="{64E642D2-046D-C81A-57FE-5216B4F1A8CA}"/>
              </a:ext>
            </a:extLst>
          </p:cNvPr>
          <p:cNvSpPr/>
          <p:nvPr/>
        </p:nvSpPr>
        <p:spPr>
          <a:xfrm>
            <a:off x="664074" y="3707229"/>
            <a:ext cx="85726" cy="857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latin typeface="Brutel" pitchFamily="50" charset="0"/>
            </a:endParaRPr>
          </a:p>
        </p:txBody>
      </p:sp>
      <p:sp>
        <p:nvSpPr>
          <p:cNvPr id="63" name="Oval 62">
            <a:extLst>
              <a:ext uri="{FF2B5EF4-FFF2-40B4-BE49-F238E27FC236}">
                <a16:creationId xmlns:a16="http://schemas.microsoft.com/office/drawing/2014/main" id="{AFCE65DD-E775-3CA7-54D0-5A852F66E5CC}"/>
              </a:ext>
            </a:extLst>
          </p:cNvPr>
          <p:cNvSpPr/>
          <p:nvPr/>
        </p:nvSpPr>
        <p:spPr>
          <a:xfrm>
            <a:off x="577397" y="3620552"/>
            <a:ext cx="259080" cy="259080"/>
          </a:xfrm>
          <a:prstGeom prst="ellipse">
            <a:avLst/>
          </a:prstGeom>
          <a:solidFill>
            <a:schemeClr val="accent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latin typeface="Brutel" pitchFamily="50" charset="0"/>
            </a:endParaRPr>
          </a:p>
        </p:txBody>
      </p:sp>
      <p:sp>
        <p:nvSpPr>
          <p:cNvPr id="64" name="Oval 63">
            <a:extLst>
              <a:ext uri="{FF2B5EF4-FFF2-40B4-BE49-F238E27FC236}">
                <a16:creationId xmlns:a16="http://schemas.microsoft.com/office/drawing/2014/main" id="{6EED95D2-C6F2-B477-8820-A8E4D91709D8}"/>
              </a:ext>
            </a:extLst>
          </p:cNvPr>
          <p:cNvSpPr/>
          <p:nvPr/>
        </p:nvSpPr>
        <p:spPr>
          <a:xfrm>
            <a:off x="664074" y="5083153"/>
            <a:ext cx="85726" cy="857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latin typeface="Brutel" pitchFamily="50" charset="0"/>
            </a:endParaRPr>
          </a:p>
        </p:txBody>
      </p:sp>
      <p:sp>
        <p:nvSpPr>
          <p:cNvPr id="65" name="Oval 64">
            <a:extLst>
              <a:ext uri="{FF2B5EF4-FFF2-40B4-BE49-F238E27FC236}">
                <a16:creationId xmlns:a16="http://schemas.microsoft.com/office/drawing/2014/main" id="{B8716EC9-2EE2-06BC-B970-40DC80157818}"/>
              </a:ext>
            </a:extLst>
          </p:cNvPr>
          <p:cNvSpPr/>
          <p:nvPr/>
        </p:nvSpPr>
        <p:spPr>
          <a:xfrm>
            <a:off x="580717" y="4999968"/>
            <a:ext cx="259080" cy="259080"/>
          </a:xfrm>
          <a:prstGeom prst="ellipse">
            <a:avLst/>
          </a:prstGeom>
          <a:solidFill>
            <a:schemeClr val="accent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latin typeface="Brutel" pitchFamily="50" charset="0"/>
            </a:endParaRPr>
          </a:p>
        </p:txBody>
      </p:sp>
      <p:sp>
        <p:nvSpPr>
          <p:cNvPr id="69" name="TextBox 68">
            <a:extLst>
              <a:ext uri="{FF2B5EF4-FFF2-40B4-BE49-F238E27FC236}">
                <a16:creationId xmlns:a16="http://schemas.microsoft.com/office/drawing/2014/main" id="{F9C121E2-E692-8DA4-5BFB-6FE782D5FBB5}"/>
              </a:ext>
            </a:extLst>
          </p:cNvPr>
          <p:cNvSpPr txBox="1"/>
          <p:nvPr/>
        </p:nvSpPr>
        <p:spPr>
          <a:xfrm>
            <a:off x="884522" y="3544117"/>
            <a:ext cx="3292545" cy="446276"/>
          </a:xfrm>
          <a:prstGeom prst="rect">
            <a:avLst/>
          </a:prstGeom>
          <a:noFill/>
        </p:spPr>
        <p:txBody>
          <a:bodyPr wrap="square" rtlCol="0">
            <a:spAutoFit/>
          </a:bodyPr>
          <a:lstStyle/>
          <a:p>
            <a:r>
              <a:rPr lang="en-IN" sz="2300" dirty="0">
                <a:latin typeface="Brutel" pitchFamily="50" charset="0"/>
              </a:rPr>
              <a:t>Target Market</a:t>
            </a:r>
          </a:p>
        </p:txBody>
      </p:sp>
      <p:sp>
        <p:nvSpPr>
          <p:cNvPr id="70" name="TextBox 69">
            <a:extLst>
              <a:ext uri="{FF2B5EF4-FFF2-40B4-BE49-F238E27FC236}">
                <a16:creationId xmlns:a16="http://schemas.microsoft.com/office/drawing/2014/main" id="{732ACD4B-A4B9-1C95-853C-516B37F9EF9F}"/>
              </a:ext>
            </a:extLst>
          </p:cNvPr>
          <p:cNvSpPr txBox="1"/>
          <p:nvPr/>
        </p:nvSpPr>
        <p:spPr>
          <a:xfrm>
            <a:off x="875695" y="4902455"/>
            <a:ext cx="3292545" cy="446276"/>
          </a:xfrm>
          <a:prstGeom prst="rect">
            <a:avLst/>
          </a:prstGeom>
          <a:noFill/>
        </p:spPr>
        <p:txBody>
          <a:bodyPr wrap="square" rtlCol="0">
            <a:spAutoFit/>
          </a:bodyPr>
          <a:lstStyle/>
          <a:p>
            <a:r>
              <a:rPr lang="en-IN" sz="2300" dirty="0">
                <a:latin typeface="Brutel" pitchFamily="50" charset="0"/>
              </a:rPr>
              <a:t>Competitive Analysis</a:t>
            </a:r>
          </a:p>
        </p:txBody>
      </p:sp>
      <p:sp>
        <p:nvSpPr>
          <p:cNvPr id="73" name="TextBox 72">
            <a:extLst>
              <a:ext uri="{FF2B5EF4-FFF2-40B4-BE49-F238E27FC236}">
                <a16:creationId xmlns:a16="http://schemas.microsoft.com/office/drawing/2014/main" id="{2ECCCA98-5C38-0C4B-6703-5C7952B29B32}"/>
              </a:ext>
            </a:extLst>
          </p:cNvPr>
          <p:cNvSpPr txBox="1"/>
          <p:nvPr/>
        </p:nvSpPr>
        <p:spPr>
          <a:xfrm>
            <a:off x="8895041" y="2161547"/>
            <a:ext cx="2006525" cy="800219"/>
          </a:xfrm>
          <a:prstGeom prst="rect">
            <a:avLst/>
          </a:prstGeom>
          <a:noFill/>
        </p:spPr>
        <p:txBody>
          <a:bodyPr wrap="square" rtlCol="0">
            <a:spAutoFit/>
          </a:bodyPr>
          <a:lstStyle/>
          <a:p>
            <a:r>
              <a:rPr lang="en-IN" sz="2300" dirty="0">
                <a:latin typeface="Brutel" pitchFamily="50" charset="0"/>
              </a:rPr>
              <a:t>Key Performing Indicators</a:t>
            </a:r>
          </a:p>
        </p:txBody>
      </p:sp>
      <p:cxnSp>
        <p:nvCxnSpPr>
          <p:cNvPr id="74" name="Straight Connector 73">
            <a:extLst>
              <a:ext uri="{FF2B5EF4-FFF2-40B4-BE49-F238E27FC236}">
                <a16:creationId xmlns:a16="http://schemas.microsoft.com/office/drawing/2014/main" id="{31806E0A-BCB3-7774-0429-0529C454F704}"/>
              </a:ext>
            </a:extLst>
          </p:cNvPr>
          <p:cNvCxnSpPr>
            <a:cxnSpLocks/>
          </p:cNvCxnSpPr>
          <p:nvPr/>
        </p:nvCxnSpPr>
        <p:spPr>
          <a:xfrm>
            <a:off x="8721870" y="3851908"/>
            <a:ext cx="0" cy="112668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6FB5D734-4942-CEC7-66B0-4AB907982AF4}"/>
              </a:ext>
            </a:extLst>
          </p:cNvPr>
          <p:cNvSpPr/>
          <p:nvPr/>
        </p:nvSpPr>
        <p:spPr>
          <a:xfrm>
            <a:off x="8679007" y="2303581"/>
            <a:ext cx="85726" cy="857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76" name="Oval 75">
            <a:extLst>
              <a:ext uri="{FF2B5EF4-FFF2-40B4-BE49-F238E27FC236}">
                <a16:creationId xmlns:a16="http://schemas.microsoft.com/office/drawing/2014/main" id="{F0524987-57E8-4DFD-2EC0-21E0DD3A1E4F}"/>
              </a:ext>
            </a:extLst>
          </p:cNvPr>
          <p:cNvSpPr/>
          <p:nvPr/>
        </p:nvSpPr>
        <p:spPr>
          <a:xfrm>
            <a:off x="8592330" y="2216904"/>
            <a:ext cx="259080" cy="259080"/>
          </a:xfrm>
          <a:prstGeom prst="ellipse">
            <a:avLst/>
          </a:prstGeom>
          <a:solidFill>
            <a:schemeClr val="accent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cxnSp>
        <p:nvCxnSpPr>
          <p:cNvPr id="77" name="Straight Connector 76">
            <a:extLst>
              <a:ext uri="{FF2B5EF4-FFF2-40B4-BE49-F238E27FC236}">
                <a16:creationId xmlns:a16="http://schemas.microsoft.com/office/drawing/2014/main" id="{AD289814-FA76-592F-E1AA-FB00EE6CC942}"/>
              </a:ext>
            </a:extLst>
          </p:cNvPr>
          <p:cNvCxnSpPr>
            <a:cxnSpLocks/>
          </p:cNvCxnSpPr>
          <p:nvPr/>
        </p:nvCxnSpPr>
        <p:spPr>
          <a:xfrm>
            <a:off x="8721870" y="2475984"/>
            <a:ext cx="0" cy="112668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78" name="Oval 77">
            <a:extLst>
              <a:ext uri="{FF2B5EF4-FFF2-40B4-BE49-F238E27FC236}">
                <a16:creationId xmlns:a16="http://schemas.microsoft.com/office/drawing/2014/main" id="{8767101A-A551-E5CD-DC30-4C1E0409F01B}"/>
              </a:ext>
            </a:extLst>
          </p:cNvPr>
          <p:cNvSpPr/>
          <p:nvPr/>
        </p:nvSpPr>
        <p:spPr>
          <a:xfrm>
            <a:off x="8679007" y="3682997"/>
            <a:ext cx="85726" cy="857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79" name="Oval 78">
            <a:extLst>
              <a:ext uri="{FF2B5EF4-FFF2-40B4-BE49-F238E27FC236}">
                <a16:creationId xmlns:a16="http://schemas.microsoft.com/office/drawing/2014/main" id="{9DE63293-81E4-E342-64BA-6C38190F9529}"/>
              </a:ext>
            </a:extLst>
          </p:cNvPr>
          <p:cNvSpPr/>
          <p:nvPr/>
        </p:nvSpPr>
        <p:spPr>
          <a:xfrm>
            <a:off x="8592330" y="3596320"/>
            <a:ext cx="259080" cy="259080"/>
          </a:xfrm>
          <a:prstGeom prst="ellipse">
            <a:avLst/>
          </a:prstGeom>
          <a:solidFill>
            <a:schemeClr val="accent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80" name="Oval 79">
            <a:extLst>
              <a:ext uri="{FF2B5EF4-FFF2-40B4-BE49-F238E27FC236}">
                <a16:creationId xmlns:a16="http://schemas.microsoft.com/office/drawing/2014/main" id="{A1A1742E-6376-7DF2-E9BF-E68174757C75}"/>
              </a:ext>
            </a:extLst>
          </p:cNvPr>
          <p:cNvSpPr/>
          <p:nvPr/>
        </p:nvSpPr>
        <p:spPr>
          <a:xfrm>
            <a:off x="8679007" y="5058921"/>
            <a:ext cx="85726" cy="8572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81" name="Oval 80">
            <a:extLst>
              <a:ext uri="{FF2B5EF4-FFF2-40B4-BE49-F238E27FC236}">
                <a16:creationId xmlns:a16="http://schemas.microsoft.com/office/drawing/2014/main" id="{3D86E05A-883E-9B8A-A4C0-35566CF5705D}"/>
              </a:ext>
            </a:extLst>
          </p:cNvPr>
          <p:cNvSpPr/>
          <p:nvPr/>
        </p:nvSpPr>
        <p:spPr>
          <a:xfrm>
            <a:off x="8595650" y="4975736"/>
            <a:ext cx="259080" cy="259080"/>
          </a:xfrm>
          <a:prstGeom prst="ellipse">
            <a:avLst/>
          </a:prstGeom>
          <a:solidFill>
            <a:schemeClr val="accent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82" name="TextBox 81">
            <a:extLst>
              <a:ext uri="{FF2B5EF4-FFF2-40B4-BE49-F238E27FC236}">
                <a16:creationId xmlns:a16="http://schemas.microsoft.com/office/drawing/2014/main" id="{D4A98FD7-C26B-AC8C-47CF-9E02E682DFA1}"/>
              </a:ext>
            </a:extLst>
          </p:cNvPr>
          <p:cNvSpPr txBox="1"/>
          <p:nvPr/>
        </p:nvSpPr>
        <p:spPr>
          <a:xfrm>
            <a:off x="8899455" y="3519885"/>
            <a:ext cx="3292545" cy="446276"/>
          </a:xfrm>
          <a:prstGeom prst="rect">
            <a:avLst/>
          </a:prstGeom>
          <a:noFill/>
        </p:spPr>
        <p:txBody>
          <a:bodyPr wrap="square" rtlCol="0">
            <a:spAutoFit/>
          </a:bodyPr>
          <a:lstStyle/>
          <a:p>
            <a:r>
              <a:rPr lang="en-IN" sz="2300" dirty="0">
                <a:latin typeface="Brutel" pitchFamily="50" charset="0"/>
              </a:rPr>
              <a:t>OEM &amp; Projections</a:t>
            </a:r>
          </a:p>
        </p:txBody>
      </p:sp>
      <p:sp>
        <p:nvSpPr>
          <p:cNvPr id="83" name="TextBox 82">
            <a:extLst>
              <a:ext uri="{FF2B5EF4-FFF2-40B4-BE49-F238E27FC236}">
                <a16:creationId xmlns:a16="http://schemas.microsoft.com/office/drawing/2014/main" id="{63046BF2-09C0-A5D0-081A-4FF388D22E4B}"/>
              </a:ext>
            </a:extLst>
          </p:cNvPr>
          <p:cNvSpPr txBox="1"/>
          <p:nvPr/>
        </p:nvSpPr>
        <p:spPr>
          <a:xfrm>
            <a:off x="8890628" y="4878223"/>
            <a:ext cx="3292545" cy="446276"/>
          </a:xfrm>
          <a:prstGeom prst="rect">
            <a:avLst/>
          </a:prstGeom>
          <a:noFill/>
        </p:spPr>
        <p:txBody>
          <a:bodyPr wrap="square" rtlCol="0">
            <a:spAutoFit/>
          </a:bodyPr>
          <a:lstStyle/>
          <a:p>
            <a:r>
              <a:rPr lang="en-IN" sz="2300" dirty="0">
                <a:latin typeface="Brutel" pitchFamily="50" charset="0"/>
              </a:rPr>
              <a:t>Executive Summary</a:t>
            </a:r>
          </a:p>
        </p:txBody>
      </p:sp>
      <p:sp>
        <p:nvSpPr>
          <p:cNvPr id="85" name="TextBox 84">
            <a:extLst>
              <a:ext uri="{FF2B5EF4-FFF2-40B4-BE49-F238E27FC236}">
                <a16:creationId xmlns:a16="http://schemas.microsoft.com/office/drawing/2014/main" id="{5BCA07DC-73A8-1D24-4C3A-474512CE612D}"/>
              </a:ext>
            </a:extLst>
          </p:cNvPr>
          <p:cNvSpPr txBox="1"/>
          <p:nvPr/>
        </p:nvSpPr>
        <p:spPr>
          <a:xfrm>
            <a:off x="4871711" y="2161547"/>
            <a:ext cx="3292546" cy="446276"/>
          </a:xfrm>
          <a:prstGeom prst="rect">
            <a:avLst/>
          </a:prstGeom>
          <a:noFill/>
        </p:spPr>
        <p:txBody>
          <a:bodyPr wrap="square" rtlCol="0">
            <a:spAutoFit/>
          </a:bodyPr>
          <a:lstStyle/>
          <a:p>
            <a:r>
              <a:rPr lang="en-IN" sz="2300" dirty="0">
                <a:latin typeface="Brutel" pitchFamily="50" charset="0"/>
              </a:rPr>
              <a:t>User Base &amp; Persona</a:t>
            </a:r>
          </a:p>
        </p:txBody>
      </p:sp>
      <p:cxnSp>
        <p:nvCxnSpPr>
          <p:cNvPr id="86" name="Straight Connector 85">
            <a:extLst>
              <a:ext uri="{FF2B5EF4-FFF2-40B4-BE49-F238E27FC236}">
                <a16:creationId xmlns:a16="http://schemas.microsoft.com/office/drawing/2014/main" id="{90C575D9-0AF0-929D-E162-5CAC8D42B7F3}"/>
              </a:ext>
            </a:extLst>
          </p:cNvPr>
          <p:cNvCxnSpPr>
            <a:cxnSpLocks/>
          </p:cNvCxnSpPr>
          <p:nvPr/>
        </p:nvCxnSpPr>
        <p:spPr>
          <a:xfrm>
            <a:off x="4698540" y="3851908"/>
            <a:ext cx="0" cy="1126686"/>
          </a:xfrm>
          <a:prstGeom prst="line">
            <a:avLst/>
          </a:prstGeom>
          <a:ln w="28575">
            <a:solidFill>
              <a:srgbClr val="0A57FE"/>
            </a:solidFill>
          </a:ln>
        </p:spPr>
        <p:style>
          <a:lnRef idx="1">
            <a:schemeClr val="accent1"/>
          </a:lnRef>
          <a:fillRef idx="0">
            <a:schemeClr val="accent1"/>
          </a:fillRef>
          <a:effectRef idx="0">
            <a:schemeClr val="accent1"/>
          </a:effectRef>
          <a:fontRef idx="minor">
            <a:schemeClr val="tx1"/>
          </a:fontRef>
        </p:style>
      </p:cxnSp>
      <p:sp>
        <p:nvSpPr>
          <p:cNvPr id="87" name="Oval 86">
            <a:extLst>
              <a:ext uri="{FF2B5EF4-FFF2-40B4-BE49-F238E27FC236}">
                <a16:creationId xmlns:a16="http://schemas.microsoft.com/office/drawing/2014/main" id="{C9C4D82F-F302-0100-0B23-A4A70D1DA484}"/>
              </a:ext>
            </a:extLst>
          </p:cNvPr>
          <p:cNvSpPr/>
          <p:nvPr/>
        </p:nvSpPr>
        <p:spPr>
          <a:xfrm>
            <a:off x="4655677" y="2303581"/>
            <a:ext cx="85726" cy="85726"/>
          </a:xfrm>
          <a:prstGeom prst="ellipse">
            <a:avLst/>
          </a:prstGeom>
          <a:solidFill>
            <a:srgbClr val="0A57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88" name="Oval 87">
            <a:extLst>
              <a:ext uri="{FF2B5EF4-FFF2-40B4-BE49-F238E27FC236}">
                <a16:creationId xmlns:a16="http://schemas.microsoft.com/office/drawing/2014/main" id="{5A40E800-B4A6-DB58-CF98-BACE0D854BB1}"/>
              </a:ext>
            </a:extLst>
          </p:cNvPr>
          <p:cNvSpPr/>
          <p:nvPr/>
        </p:nvSpPr>
        <p:spPr>
          <a:xfrm>
            <a:off x="4569000" y="2216904"/>
            <a:ext cx="259080" cy="259080"/>
          </a:xfrm>
          <a:prstGeom prst="ellipse">
            <a:avLst/>
          </a:prstGeom>
          <a:noFill/>
          <a:ln w="28575">
            <a:solidFill>
              <a:srgbClr val="0A57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cxnSp>
        <p:nvCxnSpPr>
          <p:cNvPr id="89" name="Straight Connector 88">
            <a:extLst>
              <a:ext uri="{FF2B5EF4-FFF2-40B4-BE49-F238E27FC236}">
                <a16:creationId xmlns:a16="http://schemas.microsoft.com/office/drawing/2014/main" id="{F0FEA1C8-3632-4252-1AA7-794DBE537DB0}"/>
              </a:ext>
            </a:extLst>
          </p:cNvPr>
          <p:cNvCxnSpPr>
            <a:cxnSpLocks/>
          </p:cNvCxnSpPr>
          <p:nvPr/>
        </p:nvCxnSpPr>
        <p:spPr>
          <a:xfrm>
            <a:off x="4698540" y="2475984"/>
            <a:ext cx="0" cy="1126686"/>
          </a:xfrm>
          <a:prstGeom prst="line">
            <a:avLst/>
          </a:prstGeom>
          <a:ln w="28575">
            <a:solidFill>
              <a:srgbClr val="0A57FE"/>
            </a:solidFill>
          </a:ln>
        </p:spPr>
        <p:style>
          <a:lnRef idx="1">
            <a:schemeClr val="accent1"/>
          </a:lnRef>
          <a:fillRef idx="0">
            <a:schemeClr val="accent1"/>
          </a:fillRef>
          <a:effectRef idx="0">
            <a:schemeClr val="accent1"/>
          </a:effectRef>
          <a:fontRef idx="minor">
            <a:schemeClr val="tx1"/>
          </a:fontRef>
        </p:style>
      </p:cxnSp>
      <p:sp>
        <p:nvSpPr>
          <p:cNvPr id="90" name="Oval 89">
            <a:extLst>
              <a:ext uri="{FF2B5EF4-FFF2-40B4-BE49-F238E27FC236}">
                <a16:creationId xmlns:a16="http://schemas.microsoft.com/office/drawing/2014/main" id="{DCDD2C7A-2BBC-A591-82D5-BE82A3BF8D72}"/>
              </a:ext>
            </a:extLst>
          </p:cNvPr>
          <p:cNvSpPr/>
          <p:nvPr/>
        </p:nvSpPr>
        <p:spPr>
          <a:xfrm>
            <a:off x="4655677" y="3682997"/>
            <a:ext cx="85726" cy="85726"/>
          </a:xfrm>
          <a:prstGeom prst="ellipse">
            <a:avLst/>
          </a:prstGeom>
          <a:solidFill>
            <a:srgbClr val="0A57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91" name="Oval 90">
            <a:extLst>
              <a:ext uri="{FF2B5EF4-FFF2-40B4-BE49-F238E27FC236}">
                <a16:creationId xmlns:a16="http://schemas.microsoft.com/office/drawing/2014/main" id="{16FC9FE4-D69E-4D99-D1E4-69224B540E7A}"/>
              </a:ext>
            </a:extLst>
          </p:cNvPr>
          <p:cNvSpPr/>
          <p:nvPr/>
        </p:nvSpPr>
        <p:spPr>
          <a:xfrm>
            <a:off x="4569000" y="3596320"/>
            <a:ext cx="259080" cy="259080"/>
          </a:xfrm>
          <a:prstGeom prst="ellipse">
            <a:avLst/>
          </a:prstGeom>
          <a:noFill/>
          <a:ln w="28575">
            <a:solidFill>
              <a:srgbClr val="0A57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92" name="Oval 91">
            <a:extLst>
              <a:ext uri="{FF2B5EF4-FFF2-40B4-BE49-F238E27FC236}">
                <a16:creationId xmlns:a16="http://schemas.microsoft.com/office/drawing/2014/main" id="{60CECAA5-E81C-F1E5-9DF4-AC20186A8B42}"/>
              </a:ext>
            </a:extLst>
          </p:cNvPr>
          <p:cNvSpPr/>
          <p:nvPr/>
        </p:nvSpPr>
        <p:spPr>
          <a:xfrm>
            <a:off x="4655677" y="5058921"/>
            <a:ext cx="85726" cy="85726"/>
          </a:xfrm>
          <a:prstGeom prst="ellipse">
            <a:avLst/>
          </a:prstGeom>
          <a:solidFill>
            <a:srgbClr val="0A57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93" name="Oval 92">
            <a:extLst>
              <a:ext uri="{FF2B5EF4-FFF2-40B4-BE49-F238E27FC236}">
                <a16:creationId xmlns:a16="http://schemas.microsoft.com/office/drawing/2014/main" id="{7F7B68D6-7568-CC56-C5CC-97F1D7325169}"/>
              </a:ext>
            </a:extLst>
          </p:cNvPr>
          <p:cNvSpPr/>
          <p:nvPr/>
        </p:nvSpPr>
        <p:spPr>
          <a:xfrm>
            <a:off x="4572320" y="4975736"/>
            <a:ext cx="259080" cy="259080"/>
          </a:xfrm>
          <a:prstGeom prst="ellipse">
            <a:avLst/>
          </a:prstGeom>
          <a:noFill/>
          <a:ln w="28575">
            <a:solidFill>
              <a:srgbClr val="0A57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0">
              <a:solidFill>
                <a:schemeClr val="tx1"/>
              </a:solidFill>
              <a:latin typeface="Brutel" pitchFamily="50" charset="0"/>
            </a:endParaRPr>
          </a:p>
        </p:txBody>
      </p:sp>
      <p:sp>
        <p:nvSpPr>
          <p:cNvPr id="94" name="TextBox 93">
            <a:extLst>
              <a:ext uri="{FF2B5EF4-FFF2-40B4-BE49-F238E27FC236}">
                <a16:creationId xmlns:a16="http://schemas.microsoft.com/office/drawing/2014/main" id="{84A0A4DD-396C-1848-D1E1-BAE8F307B879}"/>
              </a:ext>
            </a:extLst>
          </p:cNvPr>
          <p:cNvSpPr txBox="1"/>
          <p:nvPr/>
        </p:nvSpPr>
        <p:spPr>
          <a:xfrm>
            <a:off x="4876125" y="3519885"/>
            <a:ext cx="3292545" cy="446276"/>
          </a:xfrm>
          <a:prstGeom prst="rect">
            <a:avLst/>
          </a:prstGeom>
          <a:noFill/>
        </p:spPr>
        <p:txBody>
          <a:bodyPr wrap="square" rtlCol="0">
            <a:spAutoFit/>
          </a:bodyPr>
          <a:lstStyle/>
          <a:p>
            <a:r>
              <a:rPr lang="en-IN" sz="2300" dirty="0">
                <a:latin typeface="Brutel" pitchFamily="50" charset="0"/>
              </a:rPr>
              <a:t>Acquisition Strategies</a:t>
            </a:r>
          </a:p>
        </p:txBody>
      </p:sp>
      <p:sp>
        <p:nvSpPr>
          <p:cNvPr id="95" name="TextBox 94">
            <a:extLst>
              <a:ext uri="{FF2B5EF4-FFF2-40B4-BE49-F238E27FC236}">
                <a16:creationId xmlns:a16="http://schemas.microsoft.com/office/drawing/2014/main" id="{FAD5D7E8-24ED-855E-2115-52A525382CE2}"/>
              </a:ext>
            </a:extLst>
          </p:cNvPr>
          <p:cNvSpPr txBox="1"/>
          <p:nvPr/>
        </p:nvSpPr>
        <p:spPr>
          <a:xfrm>
            <a:off x="4867298" y="4878223"/>
            <a:ext cx="3292545" cy="800219"/>
          </a:xfrm>
          <a:prstGeom prst="rect">
            <a:avLst/>
          </a:prstGeom>
          <a:noFill/>
        </p:spPr>
        <p:txBody>
          <a:bodyPr wrap="square" rtlCol="0">
            <a:spAutoFit/>
          </a:bodyPr>
          <a:lstStyle/>
          <a:p>
            <a:r>
              <a:rPr lang="en-IN" sz="2300" dirty="0">
                <a:latin typeface="Brutel" pitchFamily="50" charset="0"/>
              </a:rPr>
              <a:t>Recommended Technologies</a:t>
            </a:r>
          </a:p>
        </p:txBody>
      </p:sp>
    </p:spTree>
    <p:extLst>
      <p:ext uri="{BB962C8B-B14F-4D97-AF65-F5344CB8AC3E}">
        <p14:creationId xmlns:p14="http://schemas.microsoft.com/office/powerpoint/2010/main" val="2816682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fade">
                                      <p:cBhvr>
                                        <p:cTn id="12" dur="500"/>
                                        <p:tgtEl>
                                          <p:spTgt spid="4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9"/>
                                        </p:tgtEl>
                                        <p:attrNameLst>
                                          <p:attrName>style.visibility</p:attrName>
                                        </p:attrNameLst>
                                      </p:cBhvr>
                                      <p:to>
                                        <p:strVal val="visible"/>
                                      </p:to>
                                    </p:set>
                                    <p:animEffect transition="in" filter="fade">
                                      <p:cBhvr>
                                        <p:cTn id="15" dur="500"/>
                                        <p:tgtEl>
                                          <p:spTgt spid="59"/>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60"/>
                                        </p:tgtEl>
                                        <p:attrNameLst>
                                          <p:attrName>style.visibility</p:attrName>
                                        </p:attrNameLst>
                                      </p:cBhvr>
                                      <p:to>
                                        <p:strVal val="visible"/>
                                      </p:to>
                                    </p:set>
                                    <p:anim calcmode="lin" valueType="num">
                                      <p:cBhvr>
                                        <p:cTn id="18" dur="500" fill="hold"/>
                                        <p:tgtEl>
                                          <p:spTgt spid="60"/>
                                        </p:tgtEl>
                                        <p:attrNameLst>
                                          <p:attrName>ppt_w</p:attrName>
                                        </p:attrNameLst>
                                      </p:cBhvr>
                                      <p:tavLst>
                                        <p:tav tm="0">
                                          <p:val>
                                            <p:fltVal val="0"/>
                                          </p:val>
                                        </p:tav>
                                        <p:tav tm="100000">
                                          <p:val>
                                            <p:strVal val="#ppt_w"/>
                                          </p:val>
                                        </p:tav>
                                      </p:tavLst>
                                    </p:anim>
                                    <p:anim calcmode="lin" valueType="num">
                                      <p:cBhvr>
                                        <p:cTn id="19" dur="500" fill="hold"/>
                                        <p:tgtEl>
                                          <p:spTgt spid="60"/>
                                        </p:tgtEl>
                                        <p:attrNameLst>
                                          <p:attrName>ppt_h</p:attrName>
                                        </p:attrNameLst>
                                      </p:cBhvr>
                                      <p:tavLst>
                                        <p:tav tm="0">
                                          <p:val>
                                            <p:fltVal val="0"/>
                                          </p:val>
                                        </p:tav>
                                        <p:tav tm="100000">
                                          <p:val>
                                            <p:strVal val="#ppt_h"/>
                                          </p:val>
                                        </p:tav>
                                      </p:tavLst>
                                    </p:anim>
                                    <p:animEffect transition="in" filter="fade">
                                      <p:cBhvr>
                                        <p:cTn id="20" dur="500"/>
                                        <p:tgtEl>
                                          <p:spTgt spid="60"/>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61"/>
                                        </p:tgtEl>
                                        <p:attrNameLst>
                                          <p:attrName>style.visibility</p:attrName>
                                        </p:attrNameLst>
                                      </p:cBhvr>
                                      <p:to>
                                        <p:strVal val="visible"/>
                                      </p:to>
                                    </p:set>
                                    <p:animEffect transition="in" filter="wipe(up)">
                                      <p:cBhvr>
                                        <p:cTn id="25" dur="500"/>
                                        <p:tgtEl>
                                          <p:spTgt spid="6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9"/>
                                        </p:tgtEl>
                                        <p:attrNameLst>
                                          <p:attrName>style.visibility</p:attrName>
                                        </p:attrNameLst>
                                      </p:cBhvr>
                                      <p:to>
                                        <p:strVal val="visible"/>
                                      </p:to>
                                    </p:set>
                                    <p:animEffect transition="in" filter="fade">
                                      <p:cBhvr>
                                        <p:cTn id="28" dur="500"/>
                                        <p:tgtEl>
                                          <p:spTgt spid="6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fade">
                                      <p:cBhvr>
                                        <p:cTn id="31" dur="500"/>
                                        <p:tgtEl>
                                          <p:spTgt spid="6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3"/>
                                        </p:tgtEl>
                                        <p:attrNameLst>
                                          <p:attrName>style.visibility</p:attrName>
                                        </p:attrNameLst>
                                      </p:cBhvr>
                                      <p:to>
                                        <p:strVal val="visible"/>
                                      </p:to>
                                    </p:set>
                                    <p:animEffect transition="in" filter="fade">
                                      <p:cBhvr>
                                        <p:cTn id="34" dur="500"/>
                                        <p:tgtEl>
                                          <p:spTgt spid="63"/>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1" fill="hold" nodeType="clickEffect">
                                  <p:stCondLst>
                                    <p:cond delay="0"/>
                                  </p:stCondLst>
                                  <p:childTnLst>
                                    <p:set>
                                      <p:cBhvr>
                                        <p:cTn id="38" dur="1" fill="hold">
                                          <p:stCondLst>
                                            <p:cond delay="0"/>
                                          </p:stCondLst>
                                        </p:cTn>
                                        <p:tgtEl>
                                          <p:spTgt spid="51"/>
                                        </p:tgtEl>
                                        <p:attrNameLst>
                                          <p:attrName>style.visibility</p:attrName>
                                        </p:attrNameLst>
                                      </p:cBhvr>
                                      <p:to>
                                        <p:strVal val="visible"/>
                                      </p:to>
                                    </p:set>
                                    <p:animEffect transition="in" filter="wipe(up)">
                                      <p:cBhvr>
                                        <p:cTn id="39" dur="500"/>
                                        <p:tgtEl>
                                          <p:spTgt spid="5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70"/>
                                        </p:tgtEl>
                                        <p:attrNameLst>
                                          <p:attrName>style.visibility</p:attrName>
                                        </p:attrNameLst>
                                      </p:cBhvr>
                                      <p:to>
                                        <p:strVal val="visible"/>
                                      </p:to>
                                    </p:set>
                                    <p:animEffect transition="in" filter="fade">
                                      <p:cBhvr>
                                        <p:cTn id="42" dur="500"/>
                                        <p:tgtEl>
                                          <p:spTgt spid="70"/>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64"/>
                                        </p:tgtEl>
                                        <p:attrNameLst>
                                          <p:attrName>style.visibility</p:attrName>
                                        </p:attrNameLst>
                                      </p:cBhvr>
                                      <p:to>
                                        <p:strVal val="visible"/>
                                      </p:to>
                                    </p:set>
                                    <p:anim calcmode="lin" valueType="num">
                                      <p:cBhvr>
                                        <p:cTn id="45" dur="500" fill="hold"/>
                                        <p:tgtEl>
                                          <p:spTgt spid="64"/>
                                        </p:tgtEl>
                                        <p:attrNameLst>
                                          <p:attrName>ppt_w</p:attrName>
                                        </p:attrNameLst>
                                      </p:cBhvr>
                                      <p:tavLst>
                                        <p:tav tm="0">
                                          <p:val>
                                            <p:fltVal val="0"/>
                                          </p:val>
                                        </p:tav>
                                        <p:tav tm="100000">
                                          <p:val>
                                            <p:strVal val="#ppt_w"/>
                                          </p:val>
                                        </p:tav>
                                      </p:tavLst>
                                    </p:anim>
                                    <p:anim calcmode="lin" valueType="num">
                                      <p:cBhvr>
                                        <p:cTn id="46" dur="500" fill="hold"/>
                                        <p:tgtEl>
                                          <p:spTgt spid="64"/>
                                        </p:tgtEl>
                                        <p:attrNameLst>
                                          <p:attrName>ppt_h</p:attrName>
                                        </p:attrNameLst>
                                      </p:cBhvr>
                                      <p:tavLst>
                                        <p:tav tm="0">
                                          <p:val>
                                            <p:fltVal val="0"/>
                                          </p:val>
                                        </p:tav>
                                        <p:tav tm="100000">
                                          <p:val>
                                            <p:strVal val="#ppt_h"/>
                                          </p:val>
                                        </p:tav>
                                      </p:tavLst>
                                    </p:anim>
                                    <p:animEffect transition="in" filter="fade">
                                      <p:cBhvr>
                                        <p:cTn id="47" dur="500"/>
                                        <p:tgtEl>
                                          <p:spTgt spid="64"/>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65"/>
                                        </p:tgtEl>
                                        <p:attrNameLst>
                                          <p:attrName>style.visibility</p:attrName>
                                        </p:attrNameLst>
                                      </p:cBhvr>
                                      <p:to>
                                        <p:strVal val="visible"/>
                                      </p:to>
                                    </p:set>
                                    <p:anim calcmode="lin" valueType="num">
                                      <p:cBhvr>
                                        <p:cTn id="50" dur="500" fill="hold"/>
                                        <p:tgtEl>
                                          <p:spTgt spid="65"/>
                                        </p:tgtEl>
                                        <p:attrNameLst>
                                          <p:attrName>ppt_w</p:attrName>
                                        </p:attrNameLst>
                                      </p:cBhvr>
                                      <p:tavLst>
                                        <p:tav tm="0">
                                          <p:val>
                                            <p:fltVal val="0"/>
                                          </p:val>
                                        </p:tav>
                                        <p:tav tm="100000">
                                          <p:val>
                                            <p:strVal val="#ppt_w"/>
                                          </p:val>
                                        </p:tav>
                                      </p:tavLst>
                                    </p:anim>
                                    <p:anim calcmode="lin" valueType="num">
                                      <p:cBhvr>
                                        <p:cTn id="51" dur="500" fill="hold"/>
                                        <p:tgtEl>
                                          <p:spTgt spid="65"/>
                                        </p:tgtEl>
                                        <p:attrNameLst>
                                          <p:attrName>ppt_h</p:attrName>
                                        </p:attrNameLst>
                                      </p:cBhvr>
                                      <p:tavLst>
                                        <p:tav tm="0">
                                          <p:val>
                                            <p:fltVal val="0"/>
                                          </p:val>
                                        </p:tav>
                                        <p:tav tm="100000">
                                          <p:val>
                                            <p:strVal val="#ppt_h"/>
                                          </p:val>
                                        </p:tav>
                                      </p:tavLst>
                                    </p:anim>
                                    <p:animEffect transition="in" filter="fade">
                                      <p:cBhvr>
                                        <p:cTn id="52" dur="500"/>
                                        <p:tgtEl>
                                          <p:spTgt spid="6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5"/>
                                        </p:tgtEl>
                                        <p:attrNameLst>
                                          <p:attrName>style.visibility</p:attrName>
                                        </p:attrNameLst>
                                      </p:cBhvr>
                                      <p:to>
                                        <p:strVal val="visible"/>
                                      </p:to>
                                    </p:set>
                                    <p:animEffect transition="in" filter="fade">
                                      <p:cBhvr>
                                        <p:cTn id="57" dur="500"/>
                                        <p:tgtEl>
                                          <p:spTgt spid="85"/>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87"/>
                                        </p:tgtEl>
                                        <p:attrNameLst>
                                          <p:attrName>style.visibility</p:attrName>
                                        </p:attrNameLst>
                                      </p:cBhvr>
                                      <p:to>
                                        <p:strVal val="visible"/>
                                      </p:to>
                                    </p:set>
                                    <p:anim calcmode="lin" valueType="num">
                                      <p:cBhvr>
                                        <p:cTn id="60" dur="500" fill="hold"/>
                                        <p:tgtEl>
                                          <p:spTgt spid="87"/>
                                        </p:tgtEl>
                                        <p:attrNameLst>
                                          <p:attrName>ppt_w</p:attrName>
                                        </p:attrNameLst>
                                      </p:cBhvr>
                                      <p:tavLst>
                                        <p:tav tm="0">
                                          <p:val>
                                            <p:fltVal val="0"/>
                                          </p:val>
                                        </p:tav>
                                        <p:tav tm="100000">
                                          <p:val>
                                            <p:strVal val="#ppt_w"/>
                                          </p:val>
                                        </p:tav>
                                      </p:tavLst>
                                    </p:anim>
                                    <p:anim calcmode="lin" valueType="num">
                                      <p:cBhvr>
                                        <p:cTn id="61" dur="500" fill="hold"/>
                                        <p:tgtEl>
                                          <p:spTgt spid="87"/>
                                        </p:tgtEl>
                                        <p:attrNameLst>
                                          <p:attrName>ppt_h</p:attrName>
                                        </p:attrNameLst>
                                      </p:cBhvr>
                                      <p:tavLst>
                                        <p:tav tm="0">
                                          <p:val>
                                            <p:fltVal val="0"/>
                                          </p:val>
                                        </p:tav>
                                        <p:tav tm="100000">
                                          <p:val>
                                            <p:strVal val="#ppt_h"/>
                                          </p:val>
                                        </p:tav>
                                      </p:tavLst>
                                    </p:anim>
                                    <p:animEffect transition="in" filter="fade">
                                      <p:cBhvr>
                                        <p:cTn id="62" dur="500"/>
                                        <p:tgtEl>
                                          <p:spTgt spid="87"/>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88"/>
                                        </p:tgtEl>
                                        <p:attrNameLst>
                                          <p:attrName>style.visibility</p:attrName>
                                        </p:attrNameLst>
                                      </p:cBhvr>
                                      <p:to>
                                        <p:strVal val="visible"/>
                                      </p:to>
                                    </p:set>
                                    <p:anim calcmode="lin" valueType="num">
                                      <p:cBhvr>
                                        <p:cTn id="65" dur="500" fill="hold"/>
                                        <p:tgtEl>
                                          <p:spTgt spid="88"/>
                                        </p:tgtEl>
                                        <p:attrNameLst>
                                          <p:attrName>ppt_w</p:attrName>
                                        </p:attrNameLst>
                                      </p:cBhvr>
                                      <p:tavLst>
                                        <p:tav tm="0">
                                          <p:val>
                                            <p:fltVal val="0"/>
                                          </p:val>
                                        </p:tav>
                                        <p:tav tm="100000">
                                          <p:val>
                                            <p:strVal val="#ppt_w"/>
                                          </p:val>
                                        </p:tav>
                                      </p:tavLst>
                                    </p:anim>
                                    <p:anim calcmode="lin" valueType="num">
                                      <p:cBhvr>
                                        <p:cTn id="66" dur="500" fill="hold"/>
                                        <p:tgtEl>
                                          <p:spTgt spid="88"/>
                                        </p:tgtEl>
                                        <p:attrNameLst>
                                          <p:attrName>ppt_h</p:attrName>
                                        </p:attrNameLst>
                                      </p:cBhvr>
                                      <p:tavLst>
                                        <p:tav tm="0">
                                          <p:val>
                                            <p:fltVal val="0"/>
                                          </p:val>
                                        </p:tav>
                                        <p:tav tm="100000">
                                          <p:val>
                                            <p:strVal val="#ppt_h"/>
                                          </p:val>
                                        </p:tav>
                                      </p:tavLst>
                                    </p:anim>
                                    <p:animEffect transition="in" filter="fade">
                                      <p:cBhvr>
                                        <p:cTn id="67" dur="500"/>
                                        <p:tgtEl>
                                          <p:spTgt spid="88"/>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1" fill="hold" nodeType="clickEffect">
                                  <p:stCondLst>
                                    <p:cond delay="0"/>
                                  </p:stCondLst>
                                  <p:childTnLst>
                                    <p:set>
                                      <p:cBhvr>
                                        <p:cTn id="71" dur="1" fill="hold">
                                          <p:stCondLst>
                                            <p:cond delay="0"/>
                                          </p:stCondLst>
                                        </p:cTn>
                                        <p:tgtEl>
                                          <p:spTgt spid="89"/>
                                        </p:tgtEl>
                                        <p:attrNameLst>
                                          <p:attrName>style.visibility</p:attrName>
                                        </p:attrNameLst>
                                      </p:cBhvr>
                                      <p:to>
                                        <p:strVal val="visible"/>
                                      </p:to>
                                    </p:set>
                                    <p:animEffect transition="in" filter="wipe(up)">
                                      <p:cBhvr>
                                        <p:cTn id="72" dur="500"/>
                                        <p:tgtEl>
                                          <p:spTgt spid="89"/>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94"/>
                                        </p:tgtEl>
                                        <p:attrNameLst>
                                          <p:attrName>style.visibility</p:attrName>
                                        </p:attrNameLst>
                                      </p:cBhvr>
                                      <p:to>
                                        <p:strVal val="visible"/>
                                      </p:to>
                                    </p:set>
                                    <p:animEffect transition="in" filter="fade">
                                      <p:cBhvr>
                                        <p:cTn id="75" dur="500"/>
                                        <p:tgtEl>
                                          <p:spTgt spid="94"/>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90"/>
                                        </p:tgtEl>
                                        <p:attrNameLst>
                                          <p:attrName>style.visibility</p:attrName>
                                        </p:attrNameLst>
                                      </p:cBhvr>
                                      <p:to>
                                        <p:strVal val="visible"/>
                                      </p:to>
                                    </p:set>
                                    <p:anim calcmode="lin" valueType="num">
                                      <p:cBhvr>
                                        <p:cTn id="78" dur="500" fill="hold"/>
                                        <p:tgtEl>
                                          <p:spTgt spid="90"/>
                                        </p:tgtEl>
                                        <p:attrNameLst>
                                          <p:attrName>ppt_w</p:attrName>
                                        </p:attrNameLst>
                                      </p:cBhvr>
                                      <p:tavLst>
                                        <p:tav tm="0">
                                          <p:val>
                                            <p:fltVal val="0"/>
                                          </p:val>
                                        </p:tav>
                                        <p:tav tm="100000">
                                          <p:val>
                                            <p:strVal val="#ppt_w"/>
                                          </p:val>
                                        </p:tav>
                                      </p:tavLst>
                                    </p:anim>
                                    <p:anim calcmode="lin" valueType="num">
                                      <p:cBhvr>
                                        <p:cTn id="79" dur="500" fill="hold"/>
                                        <p:tgtEl>
                                          <p:spTgt spid="90"/>
                                        </p:tgtEl>
                                        <p:attrNameLst>
                                          <p:attrName>ppt_h</p:attrName>
                                        </p:attrNameLst>
                                      </p:cBhvr>
                                      <p:tavLst>
                                        <p:tav tm="0">
                                          <p:val>
                                            <p:fltVal val="0"/>
                                          </p:val>
                                        </p:tav>
                                        <p:tav tm="100000">
                                          <p:val>
                                            <p:strVal val="#ppt_h"/>
                                          </p:val>
                                        </p:tav>
                                      </p:tavLst>
                                    </p:anim>
                                    <p:animEffect transition="in" filter="fade">
                                      <p:cBhvr>
                                        <p:cTn id="80" dur="500"/>
                                        <p:tgtEl>
                                          <p:spTgt spid="90"/>
                                        </p:tgtEl>
                                      </p:cBhvr>
                                    </p:animEffect>
                                  </p:childTnLst>
                                </p:cTn>
                              </p:par>
                              <p:par>
                                <p:cTn id="81" presetID="53" presetClass="entr" presetSubtype="16" fill="hold" grpId="0" nodeType="withEffect">
                                  <p:stCondLst>
                                    <p:cond delay="0"/>
                                  </p:stCondLst>
                                  <p:childTnLst>
                                    <p:set>
                                      <p:cBhvr>
                                        <p:cTn id="82" dur="1" fill="hold">
                                          <p:stCondLst>
                                            <p:cond delay="0"/>
                                          </p:stCondLst>
                                        </p:cTn>
                                        <p:tgtEl>
                                          <p:spTgt spid="91"/>
                                        </p:tgtEl>
                                        <p:attrNameLst>
                                          <p:attrName>style.visibility</p:attrName>
                                        </p:attrNameLst>
                                      </p:cBhvr>
                                      <p:to>
                                        <p:strVal val="visible"/>
                                      </p:to>
                                    </p:set>
                                    <p:anim calcmode="lin" valueType="num">
                                      <p:cBhvr>
                                        <p:cTn id="83" dur="500" fill="hold"/>
                                        <p:tgtEl>
                                          <p:spTgt spid="91"/>
                                        </p:tgtEl>
                                        <p:attrNameLst>
                                          <p:attrName>ppt_w</p:attrName>
                                        </p:attrNameLst>
                                      </p:cBhvr>
                                      <p:tavLst>
                                        <p:tav tm="0">
                                          <p:val>
                                            <p:fltVal val="0"/>
                                          </p:val>
                                        </p:tav>
                                        <p:tav tm="100000">
                                          <p:val>
                                            <p:strVal val="#ppt_w"/>
                                          </p:val>
                                        </p:tav>
                                      </p:tavLst>
                                    </p:anim>
                                    <p:anim calcmode="lin" valueType="num">
                                      <p:cBhvr>
                                        <p:cTn id="84" dur="500" fill="hold"/>
                                        <p:tgtEl>
                                          <p:spTgt spid="91"/>
                                        </p:tgtEl>
                                        <p:attrNameLst>
                                          <p:attrName>ppt_h</p:attrName>
                                        </p:attrNameLst>
                                      </p:cBhvr>
                                      <p:tavLst>
                                        <p:tav tm="0">
                                          <p:val>
                                            <p:fltVal val="0"/>
                                          </p:val>
                                        </p:tav>
                                        <p:tav tm="100000">
                                          <p:val>
                                            <p:strVal val="#ppt_h"/>
                                          </p:val>
                                        </p:tav>
                                      </p:tavLst>
                                    </p:anim>
                                    <p:animEffect transition="in" filter="fade">
                                      <p:cBhvr>
                                        <p:cTn id="85" dur="500"/>
                                        <p:tgtEl>
                                          <p:spTgt spid="91"/>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1" fill="hold" nodeType="clickEffect">
                                  <p:stCondLst>
                                    <p:cond delay="0"/>
                                  </p:stCondLst>
                                  <p:childTnLst>
                                    <p:set>
                                      <p:cBhvr>
                                        <p:cTn id="89" dur="1" fill="hold">
                                          <p:stCondLst>
                                            <p:cond delay="0"/>
                                          </p:stCondLst>
                                        </p:cTn>
                                        <p:tgtEl>
                                          <p:spTgt spid="86"/>
                                        </p:tgtEl>
                                        <p:attrNameLst>
                                          <p:attrName>style.visibility</p:attrName>
                                        </p:attrNameLst>
                                      </p:cBhvr>
                                      <p:to>
                                        <p:strVal val="visible"/>
                                      </p:to>
                                    </p:set>
                                    <p:animEffect transition="in" filter="wipe(up)">
                                      <p:cBhvr>
                                        <p:cTn id="90" dur="500"/>
                                        <p:tgtEl>
                                          <p:spTgt spid="86"/>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95"/>
                                        </p:tgtEl>
                                        <p:attrNameLst>
                                          <p:attrName>style.visibility</p:attrName>
                                        </p:attrNameLst>
                                      </p:cBhvr>
                                      <p:to>
                                        <p:strVal val="visible"/>
                                      </p:to>
                                    </p:set>
                                    <p:animEffect transition="in" filter="fade">
                                      <p:cBhvr>
                                        <p:cTn id="93" dur="500"/>
                                        <p:tgtEl>
                                          <p:spTgt spid="95"/>
                                        </p:tgtEl>
                                      </p:cBhvr>
                                    </p:animEffect>
                                  </p:childTnLst>
                                </p:cTn>
                              </p:par>
                              <p:par>
                                <p:cTn id="94" presetID="53" presetClass="entr" presetSubtype="16" fill="hold" grpId="0" nodeType="withEffect">
                                  <p:stCondLst>
                                    <p:cond delay="0"/>
                                  </p:stCondLst>
                                  <p:childTnLst>
                                    <p:set>
                                      <p:cBhvr>
                                        <p:cTn id="95" dur="1" fill="hold">
                                          <p:stCondLst>
                                            <p:cond delay="0"/>
                                          </p:stCondLst>
                                        </p:cTn>
                                        <p:tgtEl>
                                          <p:spTgt spid="92"/>
                                        </p:tgtEl>
                                        <p:attrNameLst>
                                          <p:attrName>style.visibility</p:attrName>
                                        </p:attrNameLst>
                                      </p:cBhvr>
                                      <p:to>
                                        <p:strVal val="visible"/>
                                      </p:to>
                                    </p:set>
                                    <p:anim calcmode="lin" valueType="num">
                                      <p:cBhvr>
                                        <p:cTn id="96" dur="500" fill="hold"/>
                                        <p:tgtEl>
                                          <p:spTgt spid="92"/>
                                        </p:tgtEl>
                                        <p:attrNameLst>
                                          <p:attrName>ppt_w</p:attrName>
                                        </p:attrNameLst>
                                      </p:cBhvr>
                                      <p:tavLst>
                                        <p:tav tm="0">
                                          <p:val>
                                            <p:fltVal val="0"/>
                                          </p:val>
                                        </p:tav>
                                        <p:tav tm="100000">
                                          <p:val>
                                            <p:strVal val="#ppt_w"/>
                                          </p:val>
                                        </p:tav>
                                      </p:tavLst>
                                    </p:anim>
                                    <p:anim calcmode="lin" valueType="num">
                                      <p:cBhvr>
                                        <p:cTn id="97" dur="500" fill="hold"/>
                                        <p:tgtEl>
                                          <p:spTgt spid="92"/>
                                        </p:tgtEl>
                                        <p:attrNameLst>
                                          <p:attrName>ppt_h</p:attrName>
                                        </p:attrNameLst>
                                      </p:cBhvr>
                                      <p:tavLst>
                                        <p:tav tm="0">
                                          <p:val>
                                            <p:fltVal val="0"/>
                                          </p:val>
                                        </p:tav>
                                        <p:tav tm="100000">
                                          <p:val>
                                            <p:strVal val="#ppt_h"/>
                                          </p:val>
                                        </p:tav>
                                      </p:tavLst>
                                    </p:anim>
                                    <p:animEffect transition="in" filter="fade">
                                      <p:cBhvr>
                                        <p:cTn id="98" dur="500"/>
                                        <p:tgtEl>
                                          <p:spTgt spid="92"/>
                                        </p:tgtEl>
                                      </p:cBhvr>
                                    </p:animEffect>
                                  </p:childTnLst>
                                </p:cTn>
                              </p:par>
                              <p:par>
                                <p:cTn id="99" presetID="53" presetClass="entr" presetSubtype="16" fill="hold" grpId="0" nodeType="withEffect">
                                  <p:stCondLst>
                                    <p:cond delay="0"/>
                                  </p:stCondLst>
                                  <p:childTnLst>
                                    <p:set>
                                      <p:cBhvr>
                                        <p:cTn id="100" dur="1" fill="hold">
                                          <p:stCondLst>
                                            <p:cond delay="0"/>
                                          </p:stCondLst>
                                        </p:cTn>
                                        <p:tgtEl>
                                          <p:spTgt spid="93"/>
                                        </p:tgtEl>
                                        <p:attrNameLst>
                                          <p:attrName>style.visibility</p:attrName>
                                        </p:attrNameLst>
                                      </p:cBhvr>
                                      <p:to>
                                        <p:strVal val="visible"/>
                                      </p:to>
                                    </p:set>
                                    <p:anim calcmode="lin" valueType="num">
                                      <p:cBhvr>
                                        <p:cTn id="101" dur="500" fill="hold"/>
                                        <p:tgtEl>
                                          <p:spTgt spid="93"/>
                                        </p:tgtEl>
                                        <p:attrNameLst>
                                          <p:attrName>ppt_w</p:attrName>
                                        </p:attrNameLst>
                                      </p:cBhvr>
                                      <p:tavLst>
                                        <p:tav tm="0">
                                          <p:val>
                                            <p:fltVal val="0"/>
                                          </p:val>
                                        </p:tav>
                                        <p:tav tm="100000">
                                          <p:val>
                                            <p:strVal val="#ppt_w"/>
                                          </p:val>
                                        </p:tav>
                                      </p:tavLst>
                                    </p:anim>
                                    <p:anim calcmode="lin" valueType="num">
                                      <p:cBhvr>
                                        <p:cTn id="102" dur="500" fill="hold"/>
                                        <p:tgtEl>
                                          <p:spTgt spid="93"/>
                                        </p:tgtEl>
                                        <p:attrNameLst>
                                          <p:attrName>ppt_h</p:attrName>
                                        </p:attrNameLst>
                                      </p:cBhvr>
                                      <p:tavLst>
                                        <p:tav tm="0">
                                          <p:val>
                                            <p:fltVal val="0"/>
                                          </p:val>
                                        </p:tav>
                                        <p:tav tm="100000">
                                          <p:val>
                                            <p:strVal val="#ppt_h"/>
                                          </p:val>
                                        </p:tav>
                                      </p:tavLst>
                                    </p:anim>
                                    <p:animEffect transition="in" filter="fade">
                                      <p:cBhvr>
                                        <p:cTn id="103" dur="500"/>
                                        <p:tgtEl>
                                          <p:spTgt spid="93"/>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grpId="0" nodeType="clickEffect">
                                  <p:stCondLst>
                                    <p:cond delay="0"/>
                                  </p:stCondLst>
                                  <p:childTnLst>
                                    <p:set>
                                      <p:cBhvr>
                                        <p:cTn id="107" dur="1" fill="hold">
                                          <p:stCondLst>
                                            <p:cond delay="0"/>
                                          </p:stCondLst>
                                        </p:cTn>
                                        <p:tgtEl>
                                          <p:spTgt spid="73"/>
                                        </p:tgtEl>
                                        <p:attrNameLst>
                                          <p:attrName>style.visibility</p:attrName>
                                        </p:attrNameLst>
                                      </p:cBhvr>
                                      <p:to>
                                        <p:strVal val="visible"/>
                                      </p:to>
                                    </p:set>
                                    <p:animEffect transition="in" filter="fade">
                                      <p:cBhvr>
                                        <p:cTn id="108" dur="500"/>
                                        <p:tgtEl>
                                          <p:spTgt spid="73"/>
                                        </p:tgtEl>
                                      </p:cBhvr>
                                    </p:animEffect>
                                  </p:childTnLst>
                                </p:cTn>
                              </p:par>
                              <p:par>
                                <p:cTn id="109" presetID="53" presetClass="entr" presetSubtype="16" fill="hold" grpId="0" nodeType="withEffect">
                                  <p:stCondLst>
                                    <p:cond delay="0"/>
                                  </p:stCondLst>
                                  <p:childTnLst>
                                    <p:set>
                                      <p:cBhvr>
                                        <p:cTn id="110" dur="1" fill="hold">
                                          <p:stCondLst>
                                            <p:cond delay="0"/>
                                          </p:stCondLst>
                                        </p:cTn>
                                        <p:tgtEl>
                                          <p:spTgt spid="75"/>
                                        </p:tgtEl>
                                        <p:attrNameLst>
                                          <p:attrName>style.visibility</p:attrName>
                                        </p:attrNameLst>
                                      </p:cBhvr>
                                      <p:to>
                                        <p:strVal val="visible"/>
                                      </p:to>
                                    </p:set>
                                    <p:anim calcmode="lin" valueType="num">
                                      <p:cBhvr>
                                        <p:cTn id="111" dur="500" fill="hold"/>
                                        <p:tgtEl>
                                          <p:spTgt spid="75"/>
                                        </p:tgtEl>
                                        <p:attrNameLst>
                                          <p:attrName>ppt_w</p:attrName>
                                        </p:attrNameLst>
                                      </p:cBhvr>
                                      <p:tavLst>
                                        <p:tav tm="0">
                                          <p:val>
                                            <p:fltVal val="0"/>
                                          </p:val>
                                        </p:tav>
                                        <p:tav tm="100000">
                                          <p:val>
                                            <p:strVal val="#ppt_w"/>
                                          </p:val>
                                        </p:tav>
                                      </p:tavLst>
                                    </p:anim>
                                    <p:anim calcmode="lin" valueType="num">
                                      <p:cBhvr>
                                        <p:cTn id="112" dur="500" fill="hold"/>
                                        <p:tgtEl>
                                          <p:spTgt spid="75"/>
                                        </p:tgtEl>
                                        <p:attrNameLst>
                                          <p:attrName>ppt_h</p:attrName>
                                        </p:attrNameLst>
                                      </p:cBhvr>
                                      <p:tavLst>
                                        <p:tav tm="0">
                                          <p:val>
                                            <p:fltVal val="0"/>
                                          </p:val>
                                        </p:tav>
                                        <p:tav tm="100000">
                                          <p:val>
                                            <p:strVal val="#ppt_h"/>
                                          </p:val>
                                        </p:tav>
                                      </p:tavLst>
                                    </p:anim>
                                    <p:animEffect transition="in" filter="fade">
                                      <p:cBhvr>
                                        <p:cTn id="113" dur="500"/>
                                        <p:tgtEl>
                                          <p:spTgt spid="75"/>
                                        </p:tgtEl>
                                      </p:cBhvr>
                                    </p:animEffect>
                                  </p:childTnLst>
                                </p:cTn>
                              </p:par>
                              <p:par>
                                <p:cTn id="114" presetID="53" presetClass="entr" presetSubtype="16" fill="hold" grpId="0" nodeType="withEffect">
                                  <p:stCondLst>
                                    <p:cond delay="0"/>
                                  </p:stCondLst>
                                  <p:childTnLst>
                                    <p:set>
                                      <p:cBhvr>
                                        <p:cTn id="115" dur="1" fill="hold">
                                          <p:stCondLst>
                                            <p:cond delay="0"/>
                                          </p:stCondLst>
                                        </p:cTn>
                                        <p:tgtEl>
                                          <p:spTgt spid="76"/>
                                        </p:tgtEl>
                                        <p:attrNameLst>
                                          <p:attrName>style.visibility</p:attrName>
                                        </p:attrNameLst>
                                      </p:cBhvr>
                                      <p:to>
                                        <p:strVal val="visible"/>
                                      </p:to>
                                    </p:set>
                                    <p:anim calcmode="lin" valueType="num">
                                      <p:cBhvr>
                                        <p:cTn id="116" dur="500" fill="hold"/>
                                        <p:tgtEl>
                                          <p:spTgt spid="76"/>
                                        </p:tgtEl>
                                        <p:attrNameLst>
                                          <p:attrName>ppt_w</p:attrName>
                                        </p:attrNameLst>
                                      </p:cBhvr>
                                      <p:tavLst>
                                        <p:tav tm="0">
                                          <p:val>
                                            <p:fltVal val="0"/>
                                          </p:val>
                                        </p:tav>
                                        <p:tav tm="100000">
                                          <p:val>
                                            <p:strVal val="#ppt_w"/>
                                          </p:val>
                                        </p:tav>
                                      </p:tavLst>
                                    </p:anim>
                                    <p:anim calcmode="lin" valueType="num">
                                      <p:cBhvr>
                                        <p:cTn id="117" dur="500" fill="hold"/>
                                        <p:tgtEl>
                                          <p:spTgt spid="76"/>
                                        </p:tgtEl>
                                        <p:attrNameLst>
                                          <p:attrName>ppt_h</p:attrName>
                                        </p:attrNameLst>
                                      </p:cBhvr>
                                      <p:tavLst>
                                        <p:tav tm="0">
                                          <p:val>
                                            <p:fltVal val="0"/>
                                          </p:val>
                                        </p:tav>
                                        <p:tav tm="100000">
                                          <p:val>
                                            <p:strVal val="#ppt_h"/>
                                          </p:val>
                                        </p:tav>
                                      </p:tavLst>
                                    </p:anim>
                                    <p:animEffect transition="in" filter="fade">
                                      <p:cBhvr>
                                        <p:cTn id="118" dur="500"/>
                                        <p:tgtEl>
                                          <p:spTgt spid="76"/>
                                        </p:tgtEl>
                                      </p:cBhvr>
                                    </p:animEffect>
                                  </p:childTnLst>
                                </p:cTn>
                              </p:par>
                            </p:childTnLst>
                          </p:cTn>
                        </p:par>
                      </p:childTnLst>
                    </p:cTn>
                  </p:par>
                  <p:par>
                    <p:cTn id="119" fill="hold">
                      <p:stCondLst>
                        <p:cond delay="indefinite"/>
                      </p:stCondLst>
                      <p:childTnLst>
                        <p:par>
                          <p:cTn id="120" fill="hold">
                            <p:stCondLst>
                              <p:cond delay="0"/>
                            </p:stCondLst>
                            <p:childTnLst>
                              <p:par>
                                <p:cTn id="121" presetID="22" presetClass="entr" presetSubtype="1" fill="hold" nodeType="clickEffect">
                                  <p:stCondLst>
                                    <p:cond delay="0"/>
                                  </p:stCondLst>
                                  <p:childTnLst>
                                    <p:set>
                                      <p:cBhvr>
                                        <p:cTn id="122" dur="1" fill="hold">
                                          <p:stCondLst>
                                            <p:cond delay="0"/>
                                          </p:stCondLst>
                                        </p:cTn>
                                        <p:tgtEl>
                                          <p:spTgt spid="77"/>
                                        </p:tgtEl>
                                        <p:attrNameLst>
                                          <p:attrName>style.visibility</p:attrName>
                                        </p:attrNameLst>
                                      </p:cBhvr>
                                      <p:to>
                                        <p:strVal val="visible"/>
                                      </p:to>
                                    </p:set>
                                    <p:animEffect transition="in" filter="wipe(up)">
                                      <p:cBhvr>
                                        <p:cTn id="123" dur="500"/>
                                        <p:tgtEl>
                                          <p:spTgt spid="77"/>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82"/>
                                        </p:tgtEl>
                                        <p:attrNameLst>
                                          <p:attrName>style.visibility</p:attrName>
                                        </p:attrNameLst>
                                      </p:cBhvr>
                                      <p:to>
                                        <p:strVal val="visible"/>
                                      </p:to>
                                    </p:set>
                                    <p:animEffect transition="in" filter="fade">
                                      <p:cBhvr>
                                        <p:cTn id="126" dur="500"/>
                                        <p:tgtEl>
                                          <p:spTgt spid="8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78"/>
                                        </p:tgtEl>
                                        <p:attrNameLst>
                                          <p:attrName>style.visibility</p:attrName>
                                        </p:attrNameLst>
                                      </p:cBhvr>
                                      <p:to>
                                        <p:strVal val="visible"/>
                                      </p:to>
                                    </p:set>
                                    <p:animEffect transition="in" filter="fade">
                                      <p:cBhvr>
                                        <p:cTn id="129" dur="500"/>
                                        <p:tgtEl>
                                          <p:spTgt spid="78"/>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79"/>
                                        </p:tgtEl>
                                        <p:attrNameLst>
                                          <p:attrName>style.visibility</p:attrName>
                                        </p:attrNameLst>
                                      </p:cBhvr>
                                      <p:to>
                                        <p:strVal val="visible"/>
                                      </p:to>
                                    </p:set>
                                    <p:animEffect transition="in" filter="fade">
                                      <p:cBhvr>
                                        <p:cTn id="132" dur="500"/>
                                        <p:tgtEl>
                                          <p:spTgt spid="79"/>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1" fill="hold" nodeType="clickEffect">
                                  <p:stCondLst>
                                    <p:cond delay="0"/>
                                  </p:stCondLst>
                                  <p:childTnLst>
                                    <p:set>
                                      <p:cBhvr>
                                        <p:cTn id="136" dur="1" fill="hold">
                                          <p:stCondLst>
                                            <p:cond delay="0"/>
                                          </p:stCondLst>
                                        </p:cTn>
                                        <p:tgtEl>
                                          <p:spTgt spid="74"/>
                                        </p:tgtEl>
                                        <p:attrNameLst>
                                          <p:attrName>style.visibility</p:attrName>
                                        </p:attrNameLst>
                                      </p:cBhvr>
                                      <p:to>
                                        <p:strVal val="visible"/>
                                      </p:to>
                                    </p:set>
                                    <p:animEffect transition="in" filter="wipe(up)">
                                      <p:cBhvr>
                                        <p:cTn id="137" dur="500"/>
                                        <p:tgtEl>
                                          <p:spTgt spid="74"/>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83"/>
                                        </p:tgtEl>
                                        <p:attrNameLst>
                                          <p:attrName>style.visibility</p:attrName>
                                        </p:attrNameLst>
                                      </p:cBhvr>
                                      <p:to>
                                        <p:strVal val="visible"/>
                                      </p:to>
                                    </p:set>
                                    <p:animEffect transition="in" filter="fade">
                                      <p:cBhvr>
                                        <p:cTn id="140" dur="500"/>
                                        <p:tgtEl>
                                          <p:spTgt spid="83"/>
                                        </p:tgtEl>
                                      </p:cBhvr>
                                    </p:animEffect>
                                  </p:childTnLst>
                                </p:cTn>
                              </p:par>
                            </p:childTnLst>
                          </p:cTn>
                        </p:par>
                        <p:par>
                          <p:cTn id="141" fill="hold">
                            <p:stCondLst>
                              <p:cond delay="500"/>
                            </p:stCondLst>
                            <p:childTnLst>
                              <p:par>
                                <p:cTn id="142" presetID="53" presetClass="entr" presetSubtype="16" fill="hold" grpId="0" nodeType="afterEffect">
                                  <p:stCondLst>
                                    <p:cond delay="0"/>
                                  </p:stCondLst>
                                  <p:childTnLst>
                                    <p:set>
                                      <p:cBhvr>
                                        <p:cTn id="143" dur="1" fill="hold">
                                          <p:stCondLst>
                                            <p:cond delay="0"/>
                                          </p:stCondLst>
                                        </p:cTn>
                                        <p:tgtEl>
                                          <p:spTgt spid="80"/>
                                        </p:tgtEl>
                                        <p:attrNameLst>
                                          <p:attrName>style.visibility</p:attrName>
                                        </p:attrNameLst>
                                      </p:cBhvr>
                                      <p:to>
                                        <p:strVal val="visible"/>
                                      </p:to>
                                    </p:set>
                                    <p:anim calcmode="lin" valueType="num">
                                      <p:cBhvr>
                                        <p:cTn id="144" dur="500" fill="hold"/>
                                        <p:tgtEl>
                                          <p:spTgt spid="80"/>
                                        </p:tgtEl>
                                        <p:attrNameLst>
                                          <p:attrName>ppt_w</p:attrName>
                                        </p:attrNameLst>
                                      </p:cBhvr>
                                      <p:tavLst>
                                        <p:tav tm="0">
                                          <p:val>
                                            <p:fltVal val="0"/>
                                          </p:val>
                                        </p:tav>
                                        <p:tav tm="100000">
                                          <p:val>
                                            <p:strVal val="#ppt_w"/>
                                          </p:val>
                                        </p:tav>
                                      </p:tavLst>
                                    </p:anim>
                                    <p:anim calcmode="lin" valueType="num">
                                      <p:cBhvr>
                                        <p:cTn id="145" dur="500" fill="hold"/>
                                        <p:tgtEl>
                                          <p:spTgt spid="80"/>
                                        </p:tgtEl>
                                        <p:attrNameLst>
                                          <p:attrName>ppt_h</p:attrName>
                                        </p:attrNameLst>
                                      </p:cBhvr>
                                      <p:tavLst>
                                        <p:tav tm="0">
                                          <p:val>
                                            <p:fltVal val="0"/>
                                          </p:val>
                                        </p:tav>
                                        <p:tav tm="100000">
                                          <p:val>
                                            <p:strVal val="#ppt_h"/>
                                          </p:val>
                                        </p:tav>
                                      </p:tavLst>
                                    </p:anim>
                                    <p:animEffect transition="in" filter="fade">
                                      <p:cBhvr>
                                        <p:cTn id="146" dur="500"/>
                                        <p:tgtEl>
                                          <p:spTgt spid="80"/>
                                        </p:tgtEl>
                                      </p:cBhvr>
                                    </p:animEffect>
                                  </p:childTnLst>
                                </p:cTn>
                              </p:par>
                              <p:par>
                                <p:cTn id="147" presetID="53" presetClass="entr" presetSubtype="16" fill="hold" grpId="0" nodeType="withEffect">
                                  <p:stCondLst>
                                    <p:cond delay="0"/>
                                  </p:stCondLst>
                                  <p:childTnLst>
                                    <p:set>
                                      <p:cBhvr>
                                        <p:cTn id="148" dur="1" fill="hold">
                                          <p:stCondLst>
                                            <p:cond delay="0"/>
                                          </p:stCondLst>
                                        </p:cTn>
                                        <p:tgtEl>
                                          <p:spTgt spid="81"/>
                                        </p:tgtEl>
                                        <p:attrNameLst>
                                          <p:attrName>style.visibility</p:attrName>
                                        </p:attrNameLst>
                                      </p:cBhvr>
                                      <p:to>
                                        <p:strVal val="visible"/>
                                      </p:to>
                                    </p:set>
                                    <p:anim calcmode="lin" valueType="num">
                                      <p:cBhvr>
                                        <p:cTn id="149" dur="500" fill="hold"/>
                                        <p:tgtEl>
                                          <p:spTgt spid="81"/>
                                        </p:tgtEl>
                                        <p:attrNameLst>
                                          <p:attrName>ppt_w</p:attrName>
                                        </p:attrNameLst>
                                      </p:cBhvr>
                                      <p:tavLst>
                                        <p:tav tm="0">
                                          <p:val>
                                            <p:fltVal val="0"/>
                                          </p:val>
                                        </p:tav>
                                        <p:tav tm="100000">
                                          <p:val>
                                            <p:strVal val="#ppt_w"/>
                                          </p:val>
                                        </p:tav>
                                      </p:tavLst>
                                    </p:anim>
                                    <p:anim calcmode="lin" valueType="num">
                                      <p:cBhvr>
                                        <p:cTn id="150" dur="500" fill="hold"/>
                                        <p:tgtEl>
                                          <p:spTgt spid="81"/>
                                        </p:tgtEl>
                                        <p:attrNameLst>
                                          <p:attrName>ppt_h</p:attrName>
                                        </p:attrNameLst>
                                      </p:cBhvr>
                                      <p:tavLst>
                                        <p:tav tm="0">
                                          <p:val>
                                            <p:fltVal val="0"/>
                                          </p:val>
                                        </p:tav>
                                        <p:tav tm="100000">
                                          <p:val>
                                            <p:strVal val="#ppt_h"/>
                                          </p:val>
                                        </p:tav>
                                      </p:tavLst>
                                    </p:anim>
                                    <p:animEffect transition="in" filter="fade">
                                      <p:cBhvr>
                                        <p:cTn id="151"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46" grpId="0"/>
      <p:bldP spid="59" grpId="0" animBg="1"/>
      <p:bldP spid="60" grpId="0" animBg="1"/>
      <p:bldP spid="62" grpId="0" animBg="1"/>
      <p:bldP spid="63" grpId="0" animBg="1"/>
      <p:bldP spid="64" grpId="0" animBg="1"/>
      <p:bldP spid="65" grpId="0" animBg="1"/>
      <p:bldP spid="69" grpId="0"/>
      <p:bldP spid="70" grpId="0"/>
      <p:bldP spid="73" grpId="0"/>
      <p:bldP spid="75" grpId="0" animBg="1"/>
      <p:bldP spid="76" grpId="0" animBg="1"/>
      <p:bldP spid="78" grpId="0" animBg="1"/>
      <p:bldP spid="79" grpId="0" animBg="1"/>
      <p:bldP spid="80" grpId="0" animBg="1"/>
      <p:bldP spid="81" grpId="0" animBg="1"/>
      <p:bldP spid="82" grpId="0"/>
      <p:bldP spid="83" grpId="0"/>
      <p:bldP spid="85" grpId="0"/>
      <p:bldP spid="87" grpId="0" animBg="1"/>
      <p:bldP spid="88" grpId="0" animBg="1"/>
      <p:bldP spid="90" grpId="0" animBg="1"/>
      <p:bldP spid="91" grpId="0" animBg="1"/>
      <p:bldP spid="92" grpId="0" animBg="1"/>
      <p:bldP spid="93" grpId="0" animBg="1"/>
      <p:bldP spid="94" grpId="0"/>
      <p:bldP spid="9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white background with curved lines&#10;&#10;Description automatically generated">
            <a:extLst>
              <a:ext uri="{FF2B5EF4-FFF2-40B4-BE49-F238E27FC236}">
                <a16:creationId xmlns:a16="http://schemas.microsoft.com/office/drawing/2014/main" id="{E08E8247-70BF-84FE-D673-57D634869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 y="0"/>
            <a:ext cx="12192000" cy="6858000"/>
          </a:xfrm>
          <a:prstGeom prst="rect">
            <a:avLst/>
          </a:prstGeom>
        </p:spPr>
      </p:pic>
      <p:sp>
        <p:nvSpPr>
          <p:cNvPr id="23" name="Rectangle: Rounded Corners 22">
            <a:extLst>
              <a:ext uri="{FF2B5EF4-FFF2-40B4-BE49-F238E27FC236}">
                <a16:creationId xmlns:a16="http://schemas.microsoft.com/office/drawing/2014/main" id="{AA2CCF86-9396-C9FD-1AE3-C42170E69C8E}"/>
              </a:ext>
            </a:extLst>
          </p:cNvPr>
          <p:cNvSpPr/>
          <p:nvPr/>
        </p:nvSpPr>
        <p:spPr>
          <a:xfrm>
            <a:off x="272225" y="1324485"/>
            <a:ext cx="11648017" cy="5072187"/>
          </a:xfrm>
          <a:prstGeom prst="roundRect">
            <a:avLst/>
          </a:prstGeom>
          <a:solidFill>
            <a:schemeClr val="bg1">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Oval 82">
            <a:extLst>
              <a:ext uri="{FF2B5EF4-FFF2-40B4-BE49-F238E27FC236}">
                <a16:creationId xmlns:a16="http://schemas.microsoft.com/office/drawing/2014/main" id="{6BB64D2F-3582-4F25-A8EE-154BD0A0DC47}"/>
              </a:ext>
            </a:extLst>
          </p:cNvPr>
          <p:cNvSpPr/>
          <p:nvPr/>
        </p:nvSpPr>
        <p:spPr>
          <a:xfrm>
            <a:off x="1512683" y="1961302"/>
            <a:ext cx="2350983" cy="2350983"/>
          </a:xfrm>
          <a:prstGeom prst="ellipse">
            <a:avLst/>
          </a:prstGeom>
          <a:solidFill>
            <a:srgbClr val="286B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84" name="Oval 83">
            <a:extLst>
              <a:ext uri="{FF2B5EF4-FFF2-40B4-BE49-F238E27FC236}">
                <a16:creationId xmlns:a16="http://schemas.microsoft.com/office/drawing/2014/main" id="{7B9EC47B-8F61-47BD-A473-89F4D6D024AB}"/>
              </a:ext>
            </a:extLst>
          </p:cNvPr>
          <p:cNvSpPr/>
          <p:nvPr/>
        </p:nvSpPr>
        <p:spPr>
          <a:xfrm>
            <a:off x="1827927" y="2272155"/>
            <a:ext cx="1720035" cy="172003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effectLst>
                  <a:outerShdw blurRad="38100" dist="38100" dir="2700000" algn="tl">
                    <a:srgbClr val="000000">
                      <a:alpha val="43137"/>
                    </a:srgbClr>
                  </a:outerShdw>
                </a:effectLst>
                <a:latin typeface="Brutel" pitchFamily="50" charset="0"/>
                <a:cs typeface="Aharoni" panose="020F0502020204030204" pitchFamily="2" charset="-79"/>
              </a:rPr>
              <a:t>Marketing Goal</a:t>
            </a:r>
          </a:p>
        </p:txBody>
      </p:sp>
      <p:sp>
        <p:nvSpPr>
          <p:cNvPr id="115" name="TextBox 114">
            <a:extLst>
              <a:ext uri="{FF2B5EF4-FFF2-40B4-BE49-F238E27FC236}">
                <a16:creationId xmlns:a16="http://schemas.microsoft.com/office/drawing/2014/main" id="{7396E3B9-9F1F-4056-BD65-91EF6D9E9A23}"/>
              </a:ext>
            </a:extLst>
          </p:cNvPr>
          <p:cNvSpPr txBox="1"/>
          <p:nvPr/>
        </p:nvSpPr>
        <p:spPr>
          <a:xfrm>
            <a:off x="4600647" y="5154664"/>
            <a:ext cx="3116644" cy="584775"/>
          </a:xfrm>
          <a:prstGeom prst="rect">
            <a:avLst/>
          </a:prstGeom>
          <a:noFill/>
        </p:spPr>
        <p:txBody>
          <a:bodyPr wrap="square" rtlCol="0">
            <a:spAutoFit/>
          </a:bodyPr>
          <a:lstStyle/>
          <a:p>
            <a:pPr algn="ctr"/>
            <a:r>
              <a:rPr lang="en-US" sz="1600" dirty="0">
                <a:solidFill>
                  <a:schemeClr val="accent2">
                    <a:lumMod val="75000"/>
                  </a:schemeClr>
                </a:solidFill>
                <a:latin typeface="Brutel" pitchFamily="50" charset="0"/>
              </a:rPr>
              <a:t>Onboard 100,000 new users in the first year </a:t>
            </a:r>
          </a:p>
        </p:txBody>
      </p:sp>
      <p:sp>
        <p:nvSpPr>
          <p:cNvPr id="46" name="TextBox 45">
            <a:extLst>
              <a:ext uri="{FF2B5EF4-FFF2-40B4-BE49-F238E27FC236}">
                <a16:creationId xmlns:a16="http://schemas.microsoft.com/office/drawing/2014/main" id="{5619BADD-0995-48C4-997F-7801F1BA630E}"/>
              </a:ext>
            </a:extLst>
          </p:cNvPr>
          <p:cNvSpPr txBox="1"/>
          <p:nvPr/>
        </p:nvSpPr>
        <p:spPr>
          <a:xfrm>
            <a:off x="5060432" y="278046"/>
            <a:ext cx="2070671" cy="923330"/>
          </a:xfrm>
          <a:prstGeom prst="rect">
            <a:avLst/>
          </a:prstGeom>
          <a:noFill/>
        </p:spPr>
        <p:txBody>
          <a:bodyPr wrap="square" rtlCol="0">
            <a:spAutoFit/>
          </a:bodyPr>
          <a:lstStyle/>
          <a:p>
            <a:pPr algn="ctr"/>
            <a:r>
              <a:rPr lang="en-IN" sz="5400" b="1" dirty="0">
                <a:solidFill>
                  <a:schemeClr val="accent1"/>
                </a:solidFill>
                <a:latin typeface="Brutel" pitchFamily="50" charset="0"/>
              </a:rPr>
              <a:t>Goals</a:t>
            </a:r>
          </a:p>
        </p:txBody>
      </p:sp>
      <p:sp>
        <p:nvSpPr>
          <p:cNvPr id="25" name="TextBox 24">
            <a:extLst>
              <a:ext uri="{FF2B5EF4-FFF2-40B4-BE49-F238E27FC236}">
                <a16:creationId xmlns:a16="http://schemas.microsoft.com/office/drawing/2014/main" id="{DCB235B0-5055-F2B3-633F-76657F7ABBCC}"/>
              </a:ext>
            </a:extLst>
          </p:cNvPr>
          <p:cNvSpPr txBox="1"/>
          <p:nvPr/>
        </p:nvSpPr>
        <p:spPr>
          <a:xfrm>
            <a:off x="7925850" y="5154665"/>
            <a:ext cx="3116644" cy="584775"/>
          </a:xfrm>
          <a:prstGeom prst="rect">
            <a:avLst/>
          </a:prstGeom>
          <a:noFill/>
        </p:spPr>
        <p:txBody>
          <a:bodyPr wrap="square" rtlCol="0">
            <a:spAutoFit/>
          </a:bodyPr>
          <a:lstStyle/>
          <a:p>
            <a:pPr algn="ctr"/>
            <a:r>
              <a:rPr lang="en-US" sz="1600" dirty="0">
                <a:solidFill>
                  <a:schemeClr val="accent2">
                    <a:lumMod val="75000"/>
                  </a:schemeClr>
                </a:solidFill>
                <a:latin typeface="Brutel" pitchFamily="50" charset="0"/>
              </a:rPr>
              <a:t>Reach $5 million in transaction volume by end of year 1 </a:t>
            </a:r>
          </a:p>
        </p:txBody>
      </p:sp>
      <p:sp>
        <p:nvSpPr>
          <p:cNvPr id="27" name="TextBox 26">
            <a:extLst>
              <a:ext uri="{FF2B5EF4-FFF2-40B4-BE49-F238E27FC236}">
                <a16:creationId xmlns:a16="http://schemas.microsoft.com/office/drawing/2014/main" id="{096D13B4-D8C5-8B1F-0310-8DFB99FBDC31}"/>
              </a:ext>
            </a:extLst>
          </p:cNvPr>
          <p:cNvSpPr txBox="1"/>
          <p:nvPr/>
        </p:nvSpPr>
        <p:spPr>
          <a:xfrm>
            <a:off x="1129622" y="5031552"/>
            <a:ext cx="3116644" cy="830997"/>
          </a:xfrm>
          <a:prstGeom prst="rect">
            <a:avLst/>
          </a:prstGeom>
          <a:noFill/>
        </p:spPr>
        <p:txBody>
          <a:bodyPr wrap="square" rtlCol="0">
            <a:spAutoFit/>
          </a:bodyPr>
          <a:lstStyle/>
          <a:p>
            <a:pPr algn="ctr"/>
            <a:r>
              <a:rPr lang="en-US" sz="1600" dirty="0">
                <a:solidFill>
                  <a:schemeClr val="accent2">
                    <a:lumMod val="75000"/>
                  </a:schemeClr>
                </a:solidFill>
                <a:latin typeface="Brutel" pitchFamily="50" charset="0"/>
              </a:rPr>
              <a:t>Achieve 100% organic user growth MoM and community-driven referral program </a:t>
            </a:r>
          </a:p>
        </p:txBody>
      </p:sp>
      <p:sp>
        <p:nvSpPr>
          <p:cNvPr id="2" name="Oval 1">
            <a:extLst>
              <a:ext uri="{FF2B5EF4-FFF2-40B4-BE49-F238E27FC236}">
                <a16:creationId xmlns:a16="http://schemas.microsoft.com/office/drawing/2014/main" id="{2354A060-9818-6E5D-BD3D-1C8190735569}"/>
              </a:ext>
            </a:extLst>
          </p:cNvPr>
          <p:cNvSpPr/>
          <p:nvPr/>
        </p:nvSpPr>
        <p:spPr>
          <a:xfrm>
            <a:off x="4920508" y="1961302"/>
            <a:ext cx="2350983" cy="2350983"/>
          </a:xfrm>
          <a:prstGeom prst="ellipse">
            <a:avLst/>
          </a:prstGeom>
          <a:solidFill>
            <a:srgbClr val="286B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3" name="Oval 2">
            <a:extLst>
              <a:ext uri="{FF2B5EF4-FFF2-40B4-BE49-F238E27FC236}">
                <a16:creationId xmlns:a16="http://schemas.microsoft.com/office/drawing/2014/main" id="{5AD17C74-66D0-E994-F5CC-90FD678A32D2}"/>
              </a:ext>
            </a:extLst>
          </p:cNvPr>
          <p:cNvSpPr/>
          <p:nvPr/>
        </p:nvSpPr>
        <p:spPr>
          <a:xfrm>
            <a:off x="5235752" y="2272155"/>
            <a:ext cx="1720035" cy="172003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bg1"/>
                </a:solidFill>
                <a:effectLst>
                  <a:outerShdw blurRad="38100" dist="38100" dir="2700000" algn="tl">
                    <a:srgbClr val="000000">
                      <a:alpha val="43137"/>
                    </a:srgbClr>
                  </a:outerShdw>
                </a:effectLst>
                <a:latin typeface="Brutel" pitchFamily="50" charset="0"/>
              </a:rPr>
              <a:t>Product Goal</a:t>
            </a:r>
          </a:p>
        </p:txBody>
      </p:sp>
      <p:sp>
        <p:nvSpPr>
          <p:cNvPr id="4" name="Oval 3">
            <a:extLst>
              <a:ext uri="{FF2B5EF4-FFF2-40B4-BE49-F238E27FC236}">
                <a16:creationId xmlns:a16="http://schemas.microsoft.com/office/drawing/2014/main" id="{537B6456-41A8-F752-4B7D-FD128E9DF231}"/>
              </a:ext>
            </a:extLst>
          </p:cNvPr>
          <p:cNvSpPr/>
          <p:nvPr/>
        </p:nvSpPr>
        <p:spPr>
          <a:xfrm>
            <a:off x="8184819" y="1961302"/>
            <a:ext cx="2350983" cy="2350983"/>
          </a:xfrm>
          <a:prstGeom prst="ellipse">
            <a:avLst/>
          </a:prstGeom>
          <a:solidFill>
            <a:srgbClr val="286B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5" name="Oval 4">
            <a:extLst>
              <a:ext uri="{FF2B5EF4-FFF2-40B4-BE49-F238E27FC236}">
                <a16:creationId xmlns:a16="http://schemas.microsoft.com/office/drawing/2014/main" id="{6143B6B0-136D-CFE5-2D40-9DBF741AABEE}"/>
              </a:ext>
            </a:extLst>
          </p:cNvPr>
          <p:cNvSpPr/>
          <p:nvPr/>
        </p:nvSpPr>
        <p:spPr>
          <a:xfrm>
            <a:off x="8500294" y="2272155"/>
            <a:ext cx="1720035" cy="172003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effectLst>
                  <a:outerShdw blurRad="38100" dist="38100" dir="2700000" algn="tl">
                    <a:srgbClr val="000000">
                      <a:alpha val="43137"/>
                    </a:srgbClr>
                  </a:outerShdw>
                </a:effectLst>
                <a:latin typeface="Brutel" pitchFamily="50" charset="0"/>
              </a:rPr>
              <a:t>Revenue Goal</a:t>
            </a:r>
          </a:p>
        </p:txBody>
      </p:sp>
    </p:spTree>
    <p:extLst>
      <p:ext uri="{BB962C8B-B14F-4D97-AF65-F5344CB8AC3E}">
        <p14:creationId xmlns:p14="http://schemas.microsoft.com/office/powerpoint/2010/main" val="2789350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83"/>
                                        </p:tgtEl>
                                        <p:attrNameLst>
                                          <p:attrName>style.visibility</p:attrName>
                                        </p:attrNameLst>
                                      </p:cBhvr>
                                      <p:to>
                                        <p:strVal val="visible"/>
                                      </p:to>
                                    </p:set>
                                    <p:anim calcmode="lin" valueType="num">
                                      <p:cBhvr>
                                        <p:cTn id="12" dur="500" fill="hold"/>
                                        <p:tgtEl>
                                          <p:spTgt spid="83"/>
                                        </p:tgtEl>
                                        <p:attrNameLst>
                                          <p:attrName>ppt_w</p:attrName>
                                        </p:attrNameLst>
                                      </p:cBhvr>
                                      <p:tavLst>
                                        <p:tav tm="0">
                                          <p:val>
                                            <p:fltVal val="0"/>
                                          </p:val>
                                        </p:tav>
                                        <p:tav tm="100000">
                                          <p:val>
                                            <p:strVal val="#ppt_w"/>
                                          </p:val>
                                        </p:tav>
                                      </p:tavLst>
                                    </p:anim>
                                    <p:anim calcmode="lin" valueType="num">
                                      <p:cBhvr>
                                        <p:cTn id="13" dur="500" fill="hold"/>
                                        <p:tgtEl>
                                          <p:spTgt spid="83"/>
                                        </p:tgtEl>
                                        <p:attrNameLst>
                                          <p:attrName>ppt_h</p:attrName>
                                        </p:attrNameLst>
                                      </p:cBhvr>
                                      <p:tavLst>
                                        <p:tav tm="0">
                                          <p:val>
                                            <p:fltVal val="0"/>
                                          </p:val>
                                        </p:tav>
                                        <p:tav tm="100000">
                                          <p:val>
                                            <p:strVal val="#ppt_h"/>
                                          </p:val>
                                        </p:tav>
                                      </p:tavLst>
                                    </p:anim>
                                    <p:animEffect transition="in" filter="fade">
                                      <p:cBhvr>
                                        <p:cTn id="14" dur="500"/>
                                        <p:tgtEl>
                                          <p:spTgt spid="83"/>
                                        </p:tgtEl>
                                      </p:cBhvr>
                                    </p:animEffect>
                                  </p:childTnLst>
                                </p:cTn>
                              </p:par>
                              <p:par>
                                <p:cTn id="15" presetID="53" presetClass="entr" presetSubtype="16" fill="hold" grpId="0" nodeType="withEffect">
                                  <p:stCondLst>
                                    <p:cond delay="250"/>
                                  </p:stCondLst>
                                  <p:childTnLst>
                                    <p:set>
                                      <p:cBhvr>
                                        <p:cTn id="16" dur="1" fill="hold">
                                          <p:stCondLst>
                                            <p:cond delay="0"/>
                                          </p:stCondLst>
                                        </p:cTn>
                                        <p:tgtEl>
                                          <p:spTgt spid="84"/>
                                        </p:tgtEl>
                                        <p:attrNameLst>
                                          <p:attrName>style.visibility</p:attrName>
                                        </p:attrNameLst>
                                      </p:cBhvr>
                                      <p:to>
                                        <p:strVal val="visible"/>
                                      </p:to>
                                    </p:set>
                                    <p:anim calcmode="lin" valueType="num">
                                      <p:cBhvr>
                                        <p:cTn id="17" dur="500" fill="hold"/>
                                        <p:tgtEl>
                                          <p:spTgt spid="84"/>
                                        </p:tgtEl>
                                        <p:attrNameLst>
                                          <p:attrName>ppt_w</p:attrName>
                                        </p:attrNameLst>
                                      </p:cBhvr>
                                      <p:tavLst>
                                        <p:tav tm="0">
                                          <p:val>
                                            <p:fltVal val="0"/>
                                          </p:val>
                                        </p:tav>
                                        <p:tav tm="100000">
                                          <p:val>
                                            <p:strVal val="#ppt_w"/>
                                          </p:val>
                                        </p:tav>
                                      </p:tavLst>
                                    </p:anim>
                                    <p:anim calcmode="lin" valueType="num">
                                      <p:cBhvr>
                                        <p:cTn id="18" dur="500" fill="hold"/>
                                        <p:tgtEl>
                                          <p:spTgt spid="84"/>
                                        </p:tgtEl>
                                        <p:attrNameLst>
                                          <p:attrName>ppt_h</p:attrName>
                                        </p:attrNameLst>
                                      </p:cBhvr>
                                      <p:tavLst>
                                        <p:tav tm="0">
                                          <p:val>
                                            <p:fltVal val="0"/>
                                          </p:val>
                                        </p:tav>
                                        <p:tav tm="100000">
                                          <p:val>
                                            <p:strVal val="#ppt_h"/>
                                          </p:val>
                                        </p:tav>
                                      </p:tavLst>
                                    </p:anim>
                                    <p:animEffect transition="in" filter="fade">
                                      <p:cBhvr>
                                        <p:cTn id="19" dur="500"/>
                                        <p:tgtEl>
                                          <p:spTgt spid="84"/>
                                        </p:tgtEl>
                                      </p:cBhvr>
                                    </p:animEffect>
                                  </p:childTnLst>
                                </p:cTn>
                              </p:par>
                              <p:par>
                                <p:cTn id="20" presetID="2" presetClass="entr" presetSubtype="4" fill="hold" grpId="0" nodeType="withEffect">
                                  <p:stCondLst>
                                    <p:cond delay="25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fill="hold"/>
                                        <p:tgtEl>
                                          <p:spTgt spid="27"/>
                                        </p:tgtEl>
                                        <p:attrNameLst>
                                          <p:attrName>ppt_x</p:attrName>
                                        </p:attrNameLst>
                                      </p:cBhvr>
                                      <p:tavLst>
                                        <p:tav tm="0">
                                          <p:val>
                                            <p:strVal val="#ppt_x"/>
                                          </p:val>
                                        </p:tav>
                                        <p:tav tm="100000">
                                          <p:val>
                                            <p:strVal val="#ppt_x"/>
                                          </p:val>
                                        </p:tav>
                                      </p:tavLst>
                                    </p:anim>
                                    <p:anim calcmode="lin" valueType="num">
                                      <p:cBhvr additive="base">
                                        <p:cTn id="23"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p:cTn id="28" dur="500" fill="hold"/>
                                        <p:tgtEl>
                                          <p:spTgt spid="2"/>
                                        </p:tgtEl>
                                        <p:attrNameLst>
                                          <p:attrName>ppt_w</p:attrName>
                                        </p:attrNameLst>
                                      </p:cBhvr>
                                      <p:tavLst>
                                        <p:tav tm="0">
                                          <p:val>
                                            <p:fltVal val="0"/>
                                          </p:val>
                                        </p:tav>
                                        <p:tav tm="100000">
                                          <p:val>
                                            <p:strVal val="#ppt_w"/>
                                          </p:val>
                                        </p:tav>
                                      </p:tavLst>
                                    </p:anim>
                                    <p:anim calcmode="lin" valueType="num">
                                      <p:cBhvr>
                                        <p:cTn id="29" dur="500" fill="hold"/>
                                        <p:tgtEl>
                                          <p:spTgt spid="2"/>
                                        </p:tgtEl>
                                        <p:attrNameLst>
                                          <p:attrName>ppt_h</p:attrName>
                                        </p:attrNameLst>
                                      </p:cBhvr>
                                      <p:tavLst>
                                        <p:tav tm="0">
                                          <p:val>
                                            <p:fltVal val="0"/>
                                          </p:val>
                                        </p:tav>
                                        <p:tav tm="100000">
                                          <p:val>
                                            <p:strVal val="#ppt_h"/>
                                          </p:val>
                                        </p:tav>
                                      </p:tavLst>
                                    </p:anim>
                                    <p:animEffect transition="in" filter="fade">
                                      <p:cBhvr>
                                        <p:cTn id="30" dur="500"/>
                                        <p:tgtEl>
                                          <p:spTgt spid="2"/>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p:cTn id="33" dur="500" fill="hold"/>
                                        <p:tgtEl>
                                          <p:spTgt spid="3"/>
                                        </p:tgtEl>
                                        <p:attrNameLst>
                                          <p:attrName>ppt_w</p:attrName>
                                        </p:attrNameLst>
                                      </p:cBhvr>
                                      <p:tavLst>
                                        <p:tav tm="0">
                                          <p:val>
                                            <p:fltVal val="0"/>
                                          </p:val>
                                        </p:tav>
                                        <p:tav tm="100000">
                                          <p:val>
                                            <p:strVal val="#ppt_w"/>
                                          </p:val>
                                        </p:tav>
                                      </p:tavLst>
                                    </p:anim>
                                    <p:anim calcmode="lin" valueType="num">
                                      <p:cBhvr>
                                        <p:cTn id="34" dur="500" fill="hold"/>
                                        <p:tgtEl>
                                          <p:spTgt spid="3"/>
                                        </p:tgtEl>
                                        <p:attrNameLst>
                                          <p:attrName>ppt_h</p:attrName>
                                        </p:attrNameLst>
                                      </p:cBhvr>
                                      <p:tavLst>
                                        <p:tav tm="0">
                                          <p:val>
                                            <p:fltVal val="0"/>
                                          </p:val>
                                        </p:tav>
                                        <p:tav tm="100000">
                                          <p:val>
                                            <p:strVal val="#ppt_h"/>
                                          </p:val>
                                        </p:tav>
                                      </p:tavLst>
                                    </p:anim>
                                    <p:animEffect transition="in" filter="fade">
                                      <p:cBhvr>
                                        <p:cTn id="35" dur="500"/>
                                        <p:tgtEl>
                                          <p:spTgt spid="3"/>
                                        </p:tgtEl>
                                      </p:cBhvr>
                                    </p:animEffect>
                                  </p:childTnLst>
                                </p:cTn>
                              </p:par>
                              <p:par>
                                <p:cTn id="36" presetID="2" presetClass="entr" presetSubtype="4" fill="hold" grpId="0" nodeType="withEffect">
                                  <p:stCondLst>
                                    <p:cond delay="0"/>
                                  </p:stCondLst>
                                  <p:childTnLst>
                                    <p:set>
                                      <p:cBhvr>
                                        <p:cTn id="37" dur="1" fill="hold">
                                          <p:stCondLst>
                                            <p:cond delay="0"/>
                                          </p:stCondLst>
                                        </p:cTn>
                                        <p:tgtEl>
                                          <p:spTgt spid="115"/>
                                        </p:tgtEl>
                                        <p:attrNameLst>
                                          <p:attrName>style.visibility</p:attrName>
                                        </p:attrNameLst>
                                      </p:cBhvr>
                                      <p:to>
                                        <p:strVal val="visible"/>
                                      </p:to>
                                    </p:set>
                                    <p:anim calcmode="lin" valueType="num">
                                      <p:cBhvr additive="base">
                                        <p:cTn id="38" dur="500" fill="hold"/>
                                        <p:tgtEl>
                                          <p:spTgt spid="115"/>
                                        </p:tgtEl>
                                        <p:attrNameLst>
                                          <p:attrName>ppt_x</p:attrName>
                                        </p:attrNameLst>
                                      </p:cBhvr>
                                      <p:tavLst>
                                        <p:tav tm="0">
                                          <p:val>
                                            <p:strVal val="#ppt_x"/>
                                          </p:val>
                                        </p:tav>
                                        <p:tav tm="100000">
                                          <p:val>
                                            <p:strVal val="#ppt_x"/>
                                          </p:val>
                                        </p:tav>
                                      </p:tavLst>
                                    </p:anim>
                                    <p:anim calcmode="lin" valueType="num">
                                      <p:cBhvr additive="base">
                                        <p:cTn id="39" dur="500" fill="hold"/>
                                        <p:tgtEl>
                                          <p:spTgt spid="115"/>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53" presetClass="entr" presetSubtype="16" fill="hold" grpId="0" nodeType="clickEffect">
                                  <p:stCondLst>
                                    <p:cond delay="0"/>
                                  </p:stCondLst>
                                  <p:childTnLst>
                                    <p:set>
                                      <p:cBhvr>
                                        <p:cTn id="43" dur="1" fill="hold">
                                          <p:stCondLst>
                                            <p:cond delay="0"/>
                                          </p:stCondLst>
                                        </p:cTn>
                                        <p:tgtEl>
                                          <p:spTgt spid="4"/>
                                        </p:tgtEl>
                                        <p:attrNameLst>
                                          <p:attrName>style.visibility</p:attrName>
                                        </p:attrNameLst>
                                      </p:cBhvr>
                                      <p:to>
                                        <p:strVal val="visible"/>
                                      </p:to>
                                    </p:set>
                                    <p:anim calcmode="lin" valueType="num">
                                      <p:cBhvr>
                                        <p:cTn id="44" dur="500" fill="hold"/>
                                        <p:tgtEl>
                                          <p:spTgt spid="4"/>
                                        </p:tgtEl>
                                        <p:attrNameLst>
                                          <p:attrName>ppt_w</p:attrName>
                                        </p:attrNameLst>
                                      </p:cBhvr>
                                      <p:tavLst>
                                        <p:tav tm="0">
                                          <p:val>
                                            <p:fltVal val="0"/>
                                          </p:val>
                                        </p:tav>
                                        <p:tav tm="100000">
                                          <p:val>
                                            <p:strVal val="#ppt_w"/>
                                          </p:val>
                                        </p:tav>
                                      </p:tavLst>
                                    </p:anim>
                                    <p:anim calcmode="lin" valueType="num">
                                      <p:cBhvr>
                                        <p:cTn id="45" dur="500" fill="hold"/>
                                        <p:tgtEl>
                                          <p:spTgt spid="4"/>
                                        </p:tgtEl>
                                        <p:attrNameLst>
                                          <p:attrName>ppt_h</p:attrName>
                                        </p:attrNameLst>
                                      </p:cBhvr>
                                      <p:tavLst>
                                        <p:tav tm="0">
                                          <p:val>
                                            <p:fltVal val="0"/>
                                          </p:val>
                                        </p:tav>
                                        <p:tav tm="100000">
                                          <p:val>
                                            <p:strVal val="#ppt_h"/>
                                          </p:val>
                                        </p:tav>
                                      </p:tavLst>
                                    </p:anim>
                                    <p:animEffect transition="in" filter="fade">
                                      <p:cBhvr>
                                        <p:cTn id="46" dur="500"/>
                                        <p:tgtEl>
                                          <p:spTgt spid="4"/>
                                        </p:tgtEl>
                                      </p:cBhvr>
                                    </p:animEffect>
                                  </p:childTnLst>
                                </p:cTn>
                              </p:par>
                              <p:par>
                                <p:cTn id="47" presetID="53" presetClass="entr" presetSubtype="16" fill="hold" grpId="0" nodeType="withEffect">
                                  <p:stCondLst>
                                    <p:cond delay="250"/>
                                  </p:stCondLst>
                                  <p:childTnLst>
                                    <p:set>
                                      <p:cBhvr>
                                        <p:cTn id="48" dur="1" fill="hold">
                                          <p:stCondLst>
                                            <p:cond delay="0"/>
                                          </p:stCondLst>
                                        </p:cTn>
                                        <p:tgtEl>
                                          <p:spTgt spid="5"/>
                                        </p:tgtEl>
                                        <p:attrNameLst>
                                          <p:attrName>style.visibility</p:attrName>
                                        </p:attrNameLst>
                                      </p:cBhvr>
                                      <p:to>
                                        <p:strVal val="visible"/>
                                      </p:to>
                                    </p:set>
                                    <p:anim calcmode="lin" valueType="num">
                                      <p:cBhvr>
                                        <p:cTn id="49" dur="500" fill="hold"/>
                                        <p:tgtEl>
                                          <p:spTgt spid="5"/>
                                        </p:tgtEl>
                                        <p:attrNameLst>
                                          <p:attrName>ppt_w</p:attrName>
                                        </p:attrNameLst>
                                      </p:cBhvr>
                                      <p:tavLst>
                                        <p:tav tm="0">
                                          <p:val>
                                            <p:fltVal val="0"/>
                                          </p:val>
                                        </p:tav>
                                        <p:tav tm="100000">
                                          <p:val>
                                            <p:strVal val="#ppt_w"/>
                                          </p:val>
                                        </p:tav>
                                      </p:tavLst>
                                    </p:anim>
                                    <p:anim calcmode="lin" valueType="num">
                                      <p:cBhvr>
                                        <p:cTn id="50" dur="500" fill="hold"/>
                                        <p:tgtEl>
                                          <p:spTgt spid="5"/>
                                        </p:tgtEl>
                                        <p:attrNameLst>
                                          <p:attrName>ppt_h</p:attrName>
                                        </p:attrNameLst>
                                      </p:cBhvr>
                                      <p:tavLst>
                                        <p:tav tm="0">
                                          <p:val>
                                            <p:fltVal val="0"/>
                                          </p:val>
                                        </p:tav>
                                        <p:tav tm="100000">
                                          <p:val>
                                            <p:strVal val="#ppt_h"/>
                                          </p:val>
                                        </p:tav>
                                      </p:tavLst>
                                    </p:anim>
                                    <p:animEffect transition="in" filter="fade">
                                      <p:cBhvr>
                                        <p:cTn id="51" dur="500"/>
                                        <p:tgtEl>
                                          <p:spTgt spid="5"/>
                                        </p:tgtEl>
                                      </p:cBhvr>
                                    </p:animEffect>
                                  </p:childTnLst>
                                </p:cTn>
                              </p:par>
                              <p:par>
                                <p:cTn id="52" presetID="2" presetClass="entr" presetSubtype="4" fill="hold" grpId="0" nodeType="withEffect">
                                  <p:stCondLst>
                                    <p:cond delay="250"/>
                                  </p:stCondLst>
                                  <p:childTnLst>
                                    <p:set>
                                      <p:cBhvr>
                                        <p:cTn id="53" dur="1" fill="hold">
                                          <p:stCondLst>
                                            <p:cond delay="0"/>
                                          </p:stCondLst>
                                        </p:cTn>
                                        <p:tgtEl>
                                          <p:spTgt spid="25"/>
                                        </p:tgtEl>
                                        <p:attrNameLst>
                                          <p:attrName>style.visibility</p:attrName>
                                        </p:attrNameLst>
                                      </p:cBhvr>
                                      <p:to>
                                        <p:strVal val="visible"/>
                                      </p:to>
                                    </p:set>
                                    <p:anim calcmode="lin" valueType="num">
                                      <p:cBhvr additive="base">
                                        <p:cTn id="54" dur="500" fill="hold"/>
                                        <p:tgtEl>
                                          <p:spTgt spid="25"/>
                                        </p:tgtEl>
                                        <p:attrNameLst>
                                          <p:attrName>ppt_x</p:attrName>
                                        </p:attrNameLst>
                                      </p:cBhvr>
                                      <p:tavLst>
                                        <p:tav tm="0">
                                          <p:val>
                                            <p:strVal val="#ppt_x"/>
                                          </p:val>
                                        </p:tav>
                                        <p:tav tm="100000">
                                          <p:val>
                                            <p:strVal val="#ppt_x"/>
                                          </p:val>
                                        </p:tav>
                                      </p:tavLst>
                                    </p:anim>
                                    <p:anim calcmode="lin" valueType="num">
                                      <p:cBhvr additive="base">
                                        <p:cTn id="55"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P spid="84" grpId="0" animBg="1"/>
      <p:bldP spid="115" grpId="0"/>
      <p:bldP spid="46" grpId="0"/>
      <p:bldP spid="25" grpId="0"/>
      <p:bldP spid="27" grpId="0"/>
      <p:bldP spid="2" grpId="0" animBg="1"/>
      <p:bldP spid="3" grpId="0" animBg="1"/>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46" descr="A white sphere and a white sphere&#10;&#10;Description automatically generated with medium confidence">
            <a:extLst>
              <a:ext uri="{FF2B5EF4-FFF2-40B4-BE49-F238E27FC236}">
                <a16:creationId xmlns:a16="http://schemas.microsoft.com/office/drawing/2014/main" id="{E0272B96-5DCB-5E18-A68C-92C9AD413BCE}"/>
              </a:ext>
            </a:extLst>
          </p:cNvPr>
          <p:cNvPicPr>
            <a:picLocks noChangeAspect="1"/>
          </p:cNvPicPr>
          <p:nvPr/>
        </p:nvPicPr>
        <p:blipFill>
          <a:blip r:embed="rId3">
            <a:alphaModFix amt="60000"/>
            <a:extLst>
              <a:ext uri="{28A0092B-C50C-407E-A947-70E740481C1C}">
                <a14:useLocalDpi xmlns:a14="http://schemas.microsoft.com/office/drawing/2010/main" val="0"/>
              </a:ext>
            </a:extLst>
          </a:blip>
          <a:stretch>
            <a:fillRect/>
          </a:stretch>
        </p:blipFill>
        <p:spPr>
          <a:xfrm>
            <a:off x="5554" y="-1"/>
            <a:ext cx="12186446" cy="6858001"/>
          </a:xfrm>
          <a:prstGeom prst="rect">
            <a:avLst/>
          </a:prstGeom>
        </p:spPr>
      </p:pic>
      <p:sp>
        <p:nvSpPr>
          <p:cNvPr id="128" name="TextBox 127">
            <a:extLst>
              <a:ext uri="{FF2B5EF4-FFF2-40B4-BE49-F238E27FC236}">
                <a16:creationId xmlns:a16="http://schemas.microsoft.com/office/drawing/2014/main" id="{A3E640F7-B3EE-4178-9429-DCA4B0FEF316}"/>
              </a:ext>
            </a:extLst>
          </p:cNvPr>
          <p:cNvSpPr txBox="1"/>
          <p:nvPr/>
        </p:nvSpPr>
        <p:spPr>
          <a:xfrm>
            <a:off x="1052487" y="172408"/>
            <a:ext cx="9885889" cy="923330"/>
          </a:xfrm>
          <a:prstGeom prst="rect">
            <a:avLst/>
          </a:prstGeom>
          <a:noFill/>
        </p:spPr>
        <p:txBody>
          <a:bodyPr wrap="square" rtlCol="0">
            <a:spAutoFit/>
          </a:bodyPr>
          <a:lstStyle/>
          <a:p>
            <a:pPr algn="ctr"/>
            <a:r>
              <a:rPr lang="en-US" sz="5400" b="1" dirty="0">
                <a:solidFill>
                  <a:schemeClr val="accent2"/>
                </a:solidFill>
                <a:latin typeface="Brutel" pitchFamily="50" charset="0"/>
              </a:rPr>
              <a:t>Target Market &amp; User Persona</a:t>
            </a:r>
          </a:p>
        </p:txBody>
      </p:sp>
      <p:sp>
        <p:nvSpPr>
          <p:cNvPr id="63" name="Teardrop 62">
            <a:extLst>
              <a:ext uri="{FF2B5EF4-FFF2-40B4-BE49-F238E27FC236}">
                <a16:creationId xmlns:a16="http://schemas.microsoft.com/office/drawing/2014/main" id="{F7BDCCB1-5BE2-45BC-A28C-A2E08019A88A}"/>
              </a:ext>
            </a:extLst>
          </p:cNvPr>
          <p:cNvSpPr/>
          <p:nvPr/>
        </p:nvSpPr>
        <p:spPr>
          <a:xfrm rot="8100000">
            <a:off x="406477" y="1883989"/>
            <a:ext cx="3404072" cy="3404072"/>
          </a:xfrm>
          <a:prstGeom prst="teardrop">
            <a:avLst>
              <a:gd name="adj" fmla="val 108137"/>
            </a:avLst>
          </a:prstGeom>
          <a:gradFill flip="none" rotWithShape="1">
            <a:gsLst>
              <a:gs pos="0">
                <a:srgbClr val="286BFE">
                  <a:shade val="30000"/>
                  <a:satMod val="115000"/>
                </a:srgbClr>
              </a:gs>
              <a:gs pos="50000">
                <a:srgbClr val="286BFE">
                  <a:shade val="67500"/>
                  <a:satMod val="115000"/>
                </a:srgbClr>
              </a:gs>
              <a:gs pos="100000">
                <a:srgbClr val="286BFE">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5" name="Isosceles Triangle 64">
            <a:extLst>
              <a:ext uri="{FF2B5EF4-FFF2-40B4-BE49-F238E27FC236}">
                <a16:creationId xmlns:a16="http://schemas.microsoft.com/office/drawing/2014/main" id="{EF85A40F-E0F0-4C48-A862-68E227029833}"/>
              </a:ext>
            </a:extLst>
          </p:cNvPr>
          <p:cNvSpPr/>
          <p:nvPr/>
        </p:nvSpPr>
        <p:spPr>
          <a:xfrm rot="10800000">
            <a:off x="2021638" y="5822501"/>
            <a:ext cx="173750" cy="107958"/>
          </a:xfrm>
          <a:prstGeom prst="triangle">
            <a:avLst/>
          </a:prstGeom>
          <a:solidFill>
            <a:srgbClr val="FFC000"/>
          </a:solidFill>
          <a:ln w="47625" cap="rnd">
            <a:solidFill>
              <a:srgbClr val="FFC00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1" name="Circle: Hollow 70">
            <a:extLst>
              <a:ext uri="{FF2B5EF4-FFF2-40B4-BE49-F238E27FC236}">
                <a16:creationId xmlns:a16="http://schemas.microsoft.com/office/drawing/2014/main" id="{647C4A2C-E61C-44CB-9BCE-14E53DC13878}"/>
              </a:ext>
            </a:extLst>
          </p:cNvPr>
          <p:cNvSpPr/>
          <p:nvPr/>
        </p:nvSpPr>
        <p:spPr>
          <a:xfrm>
            <a:off x="541760" y="2002946"/>
            <a:ext cx="3160194" cy="3160194"/>
          </a:xfrm>
          <a:prstGeom prst="donut">
            <a:avLst>
              <a:gd name="adj" fmla="val 16383"/>
            </a:avLst>
          </a:prstGeom>
          <a:solidFill>
            <a:schemeClr val="accent4"/>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sp>
        <p:nvSpPr>
          <p:cNvPr id="7" name="TextBox 6">
            <a:extLst>
              <a:ext uri="{FF2B5EF4-FFF2-40B4-BE49-F238E27FC236}">
                <a16:creationId xmlns:a16="http://schemas.microsoft.com/office/drawing/2014/main" id="{B84E9F39-5454-21BA-078A-0BF7A9693061}"/>
              </a:ext>
            </a:extLst>
          </p:cNvPr>
          <p:cNvSpPr txBox="1"/>
          <p:nvPr/>
        </p:nvSpPr>
        <p:spPr>
          <a:xfrm>
            <a:off x="3068257" y="1115782"/>
            <a:ext cx="6101625" cy="307777"/>
          </a:xfrm>
          <a:prstGeom prst="rect">
            <a:avLst/>
          </a:prstGeom>
          <a:noFill/>
        </p:spPr>
        <p:txBody>
          <a:bodyPr wrap="square" rtlCol="0">
            <a:spAutoFit/>
          </a:bodyPr>
          <a:lstStyle/>
          <a:p>
            <a:r>
              <a:rPr lang="en-IN" sz="1400" b="1" dirty="0">
                <a:latin typeface="Brutel" pitchFamily="50" charset="0"/>
              </a:rPr>
              <a:t>(</a:t>
            </a:r>
            <a:r>
              <a:rPr lang="en-IN" sz="1400" b="1" i="0" dirty="0">
                <a:effectLst/>
                <a:latin typeface="Brutel" pitchFamily="50" charset="0"/>
              </a:rPr>
              <a:t>Analysis based on available information and potential interpretations</a:t>
            </a:r>
            <a:r>
              <a:rPr lang="en-IN" sz="1400" b="1" dirty="0">
                <a:latin typeface="Brutel" pitchFamily="50" charset="0"/>
              </a:rPr>
              <a:t>)</a:t>
            </a:r>
          </a:p>
        </p:txBody>
      </p:sp>
      <p:sp>
        <p:nvSpPr>
          <p:cNvPr id="69" name="TextBox 68">
            <a:extLst>
              <a:ext uri="{FF2B5EF4-FFF2-40B4-BE49-F238E27FC236}">
                <a16:creationId xmlns:a16="http://schemas.microsoft.com/office/drawing/2014/main" id="{C9D695BF-6B74-41E1-A058-69D600A605DC}"/>
              </a:ext>
            </a:extLst>
          </p:cNvPr>
          <p:cNvSpPr txBox="1"/>
          <p:nvPr/>
        </p:nvSpPr>
        <p:spPr>
          <a:xfrm>
            <a:off x="1176088" y="2662307"/>
            <a:ext cx="1892169" cy="1708160"/>
          </a:xfrm>
          <a:prstGeom prst="rect">
            <a:avLst/>
          </a:prstGeom>
          <a:noFill/>
        </p:spPr>
        <p:txBody>
          <a:bodyPr wrap="square" rtlCol="0">
            <a:spAutoFit/>
          </a:bodyPr>
          <a:lstStyle/>
          <a:p>
            <a:pPr algn="ctr"/>
            <a:r>
              <a:rPr lang="en-US" sz="1500" dirty="0">
                <a:solidFill>
                  <a:schemeClr val="bg1"/>
                </a:solidFill>
                <a:latin typeface="Brutel" pitchFamily="50" charset="0"/>
              </a:rPr>
              <a:t>Individuals comfortable with digital platforms, financial concepts, and potentially with an interest in specific event types</a:t>
            </a:r>
          </a:p>
        </p:txBody>
      </p:sp>
      <p:sp>
        <p:nvSpPr>
          <p:cNvPr id="10" name="Teardrop 9">
            <a:extLst>
              <a:ext uri="{FF2B5EF4-FFF2-40B4-BE49-F238E27FC236}">
                <a16:creationId xmlns:a16="http://schemas.microsoft.com/office/drawing/2014/main" id="{6ECD8027-C21F-BA38-9D88-AC1D1DBB19EA}"/>
              </a:ext>
            </a:extLst>
          </p:cNvPr>
          <p:cNvSpPr/>
          <p:nvPr/>
        </p:nvSpPr>
        <p:spPr>
          <a:xfrm rot="8100000">
            <a:off x="4380969" y="1851280"/>
            <a:ext cx="3404072" cy="3404072"/>
          </a:xfrm>
          <a:prstGeom prst="teardrop">
            <a:avLst>
              <a:gd name="adj" fmla="val 108137"/>
            </a:avLst>
          </a:prstGeom>
          <a:gradFill flip="none" rotWithShape="1">
            <a:gsLst>
              <a:gs pos="0">
                <a:srgbClr val="286BFE">
                  <a:shade val="30000"/>
                  <a:satMod val="115000"/>
                </a:srgbClr>
              </a:gs>
              <a:gs pos="50000">
                <a:srgbClr val="286BFE">
                  <a:shade val="67500"/>
                  <a:satMod val="115000"/>
                </a:srgbClr>
              </a:gs>
              <a:gs pos="100000">
                <a:srgbClr val="286BFE">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 name="Circle: Hollow 12">
            <a:extLst>
              <a:ext uri="{FF2B5EF4-FFF2-40B4-BE49-F238E27FC236}">
                <a16:creationId xmlns:a16="http://schemas.microsoft.com/office/drawing/2014/main" id="{7A397BF2-E0F7-5DDD-DF93-3A67B53C6F7A}"/>
              </a:ext>
            </a:extLst>
          </p:cNvPr>
          <p:cNvSpPr/>
          <p:nvPr/>
        </p:nvSpPr>
        <p:spPr>
          <a:xfrm>
            <a:off x="4516252" y="1970237"/>
            <a:ext cx="3160194" cy="3160194"/>
          </a:xfrm>
          <a:prstGeom prst="donut">
            <a:avLst>
              <a:gd name="adj" fmla="val 16383"/>
            </a:avLst>
          </a:prstGeom>
          <a:solidFill>
            <a:schemeClr val="accent4"/>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mj-lt"/>
              </a:rPr>
              <a:t>                                             </a:t>
            </a:r>
          </a:p>
        </p:txBody>
      </p:sp>
      <p:sp>
        <p:nvSpPr>
          <p:cNvPr id="14" name="TextBox 13">
            <a:extLst>
              <a:ext uri="{FF2B5EF4-FFF2-40B4-BE49-F238E27FC236}">
                <a16:creationId xmlns:a16="http://schemas.microsoft.com/office/drawing/2014/main" id="{03C268B5-433B-27CD-B141-DFCE14AAAB87}"/>
              </a:ext>
            </a:extLst>
          </p:cNvPr>
          <p:cNvSpPr txBox="1"/>
          <p:nvPr/>
        </p:nvSpPr>
        <p:spPr>
          <a:xfrm>
            <a:off x="5150264" y="2860430"/>
            <a:ext cx="1892169" cy="1246495"/>
          </a:xfrm>
          <a:prstGeom prst="rect">
            <a:avLst/>
          </a:prstGeom>
          <a:noFill/>
        </p:spPr>
        <p:txBody>
          <a:bodyPr wrap="square" rtlCol="0">
            <a:spAutoFit/>
          </a:bodyPr>
          <a:lstStyle/>
          <a:p>
            <a:pPr algn="ctr"/>
            <a:r>
              <a:rPr lang="en-US" sz="1500" dirty="0">
                <a:solidFill>
                  <a:schemeClr val="bg1"/>
                </a:solidFill>
                <a:latin typeface="Brutel" pitchFamily="50" charset="0"/>
              </a:rPr>
              <a:t>Willingness to risk personal capital based on predictions and market fluctuations.</a:t>
            </a:r>
          </a:p>
        </p:txBody>
      </p:sp>
      <p:sp>
        <p:nvSpPr>
          <p:cNvPr id="18" name="Teardrop 17">
            <a:extLst>
              <a:ext uri="{FF2B5EF4-FFF2-40B4-BE49-F238E27FC236}">
                <a16:creationId xmlns:a16="http://schemas.microsoft.com/office/drawing/2014/main" id="{F2F2D4E9-D2C6-B4E1-7C10-51878C21563F}"/>
              </a:ext>
            </a:extLst>
          </p:cNvPr>
          <p:cNvSpPr/>
          <p:nvPr/>
        </p:nvSpPr>
        <p:spPr>
          <a:xfrm rot="8100000">
            <a:off x="8354764" y="1869818"/>
            <a:ext cx="3404072" cy="3404072"/>
          </a:xfrm>
          <a:prstGeom prst="teardrop">
            <a:avLst>
              <a:gd name="adj" fmla="val 108137"/>
            </a:avLst>
          </a:prstGeom>
          <a:gradFill flip="none" rotWithShape="1">
            <a:gsLst>
              <a:gs pos="0">
                <a:srgbClr val="286BFE">
                  <a:shade val="30000"/>
                  <a:satMod val="115000"/>
                </a:srgbClr>
              </a:gs>
              <a:gs pos="50000">
                <a:srgbClr val="286BFE">
                  <a:shade val="67500"/>
                  <a:satMod val="115000"/>
                </a:srgbClr>
              </a:gs>
              <a:gs pos="100000">
                <a:srgbClr val="286BFE">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Circle: Hollow 18">
            <a:extLst>
              <a:ext uri="{FF2B5EF4-FFF2-40B4-BE49-F238E27FC236}">
                <a16:creationId xmlns:a16="http://schemas.microsoft.com/office/drawing/2014/main" id="{958FF3F7-65BB-E993-4BC6-F8D1C1FED0AC}"/>
              </a:ext>
            </a:extLst>
          </p:cNvPr>
          <p:cNvSpPr/>
          <p:nvPr/>
        </p:nvSpPr>
        <p:spPr>
          <a:xfrm>
            <a:off x="8499601" y="1970237"/>
            <a:ext cx="3160194" cy="3160194"/>
          </a:xfrm>
          <a:prstGeom prst="donut">
            <a:avLst>
              <a:gd name="adj" fmla="val 16383"/>
            </a:avLst>
          </a:prstGeom>
          <a:solidFill>
            <a:schemeClr val="accent4"/>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j-lt"/>
            </a:endParaRPr>
          </a:p>
        </p:txBody>
      </p:sp>
      <p:sp>
        <p:nvSpPr>
          <p:cNvPr id="20" name="TextBox 19">
            <a:extLst>
              <a:ext uri="{FF2B5EF4-FFF2-40B4-BE49-F238E27FC236}">
                <a16:creationId xmlns:a16="http://schemas.microsoft.com/office/drawing/2014/main" id="{640DA377-4E71-89E9-4401-712355DEEA7D}"/>
              </a:ext>
            </a:extLst>
          </p:cNvPr>
          <p:cNvSpPr txBox="1"/>
          <p:nvPr/>
        </p:nvSpPr>
        <p:spPr>
          <a:xfrm>
            <a:off x="8954798" y="2773812"/>
            <a:ext cx="2249800" cy="1477328"/>
          </a:xfrm>
          <a:prstGeom prst="rect">
            <a:avLst/>
          </a:prstGeom>
          <a:noFill/>
        </p:spPr>
        <p:txBody>
          <a:bodyPr wrap="square" rtlCol="0">
            <a:spAutoFit/>
          </a:bodyPr>
          <a:lstStyle/>
          <a:p>
            <a:pPr algn="ctr"/>
            <a:r>
              <a:rPr lang="en-US" sz="1500" dirty="0">
                <a:solidFill>
                  <a:schemeClr val="bg1"/>
                </a:solidFill>
                <a:latin typeface="Brutel" pitchFamily="50" charset="0"/>
              </a:rPr>
              <a:t>Fun fact? Prediction market user check portfolios 4x more frequently when they have money riding on major sporting events. </a:t>
            </a:r>
          </a:p>
        </p:txBody>
      </p:sp>
      <p:sp>
        <p:nvSpPr>
          <p:cNvPr id="29" name="Isosceles Triangle 28">
            <a:extLst>
              <a:ext uri="{FF2B5EF4-FFF2-40B4-BE49-F238E27FC236}">
                <a16:creationId xmlns:a16="http://schemas.microsoft.com/office/drawing/2014/main" id="{39AAB3F4-5F18-57F2-CF4C-538511DA1A0D}"/>
              </a:ext>
            </a:extLst>
          </p:cNvPr>
          <p:cNvSpPr/>
          <p:nvPr/>
        </p:nvSpPr>
        <p:spPr>
          <a:xfrm rot="10800000">
            <a:off x="5995433" y="5806865"/>
            <a:ext cx="173750" cy="107958"/>
          </a:xfrm>
          <a:prstGeom prst="triangle">
            <a:avLst/>
          </a:prstGeom>
          <a:solidFill>
            <a:srgbClr val="FFC000"/>
          </a:solidFill>
          <a:ln w="47625" cap="rnd">
            <a:solidFill>
              <a:srgbClr val="FFC00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2" name="Isosceles Triangle 31">
            <a:extLst>
              <a:ext uri="{FF2B5EF4-FFF2-40B4-BE49-F238E27FC236}">
                <a16:creationId xmlns:a16="http://schemas.microsoft.com/office/drawing/2014/main" id="{50287CA4-9806-C9C1-65A4-4F3CAE8B06FB}"/>
              </a:ext>
            </a:extLst>
          </p:cNvPr>
          <p:cNvSpPr/>
          <p:nvPr/>
        </p:nvSpPr>
        <p:spPr>
          <a:xfrm rot="10800000">
            <a:off x="9970902" y="5822501"/>
            <a:ext cx="173750" cy="107958"/>
          </a:xfrm>
          <a:prstGeom prst="triangle">
            <a:avLst/>
          </a:prstGeom>
          <a:solidFill>
            <a:srgbClr val="FFC000"/>
          </a:solidFill>
          <a:ln w="47625" cap="rnd">
            <a:solidFill>
              <a:srgbClr val="FFC000"/>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Tree>
    <p:extLst>
      <p:ext uri="{BB962C8B-B14F-4D97-AF65-F5344CB8AC3E}">
        <p14:creationId xmlns:p14="http://schemas.microsoft.com/office/powerpoint/2010/main" val="2987641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8"/>
                                        </p:tgtEl>
                                        <p:attrNameLst>
                                          <p:attrName>style.visibility</p:attrName>
                                        </p:attrNameLst>
                                      </p:cBhvr>
                                      <p:to>
                                        <p:strVal val="visible"/>
                                      </p:to>
                                    </p:set>
                                    <p:animEffect transition="in" filter="fade">
                                      <p:cBhvr>
                                        <p:cTn id="7" dur="500"/>
                                        <p:tgtEl>
                                          <p:spTgt spid="1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3"/>
                                        </p:tgtEl>
                                        <p:attrNameLst>
                                          <p:attrName>style.visibility</p:attrName>
                                        </p:attrNameLst>
                                      </p:cBhvr>
                                      <p:to>
                                        <p:strVal val="visible"/>
                                      </p:to>
                                    </p:set>
                                    <p:animEffect transition="in" filter="fade">
                                      <p:cBhvr>
                                        <p:cTn id="15" dur="250"/>
                                        <p:tgtEl>
                                          <p:spTgt spid="63"/>
                                        </p:tgtEl>
                                      </p:cBhvr>
                                    </p:animEffect>
                                  </p:childTnLst>
                                </p:cTn>
                              </p:par>
                            </p:childTnLst>
                          </p:cTn>
                        </p:par>
                        <p:par>
                          <p:cTn id="16" fill="hold">
                            <p:stCondLst>
                              <p:cond delay="250"/>
                            </p:stCondLst>
                            <p:childTnLst>
                              <p:par>
                                <p:cTn id="17" presetID="10" presetClass="entr" presetSubtype="0" fill="hold" grpId="0" nodeType="afterEffect">
                                  <p:stCondLst>
                                    <p:cond delay="0"/>
                                  </p:stCondLst>
                                  <p:childTnLst>
                                    <p:set>
                                      <p:cBhvr>
                                        <p:cTn id="18" dur="1" fill="hold">
                                          <p:stCondLst>
                                            <p:cond delay="0"/>
                                          </p:stCondLst>
                                        </p:cTn>
                                        <p:tgtEl>
                                          <p:spTgt spid="71"/>
                                        </p:tgtEl>
                                        <p:attrNameLst>
                                          <p:attrName>style.visibility</p:attrName>
                                        </p:attrNameLst>
                                      </p:cBhvr>
                                      <p:to>
                                        <p:strVal val="visible"/>
                                      </p:to>
                                    </p:set>
                                    <p:animEffect transition="in" filter="fade">
                                      <p:cBhvr>
                                        <p:cTn id="19" dur="250"/>
                                        <p:tgtEl>
                                          <p:spTgt spid="71"/>
                                        </p:tgtEl>
                                      </p:cBhvr>
                                    </p:animEffec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69"/>
                                        </p:tgtEl>
                                        <p:attrNameLst>
                                          <p:attrName>style.visibility</p:attrName>
                                        </p:attrNameLst>
                                      </p:cBhvr>
                                      <p:to>
                                        <p:strVal val="visible"/>
                                      </p:to>
                                    </p:set>
                                    <p:anim calcmode="lin" valueType="num">
                                      <p:cBhvr>
                                        <p:cTn id="23" dur="250" fill="hold"/>
                                        <p:tgtEl>
                                          <p:spTgt spid="69"/>
                                        </p:tgtEl>
                                        <p:attrNameLst>
                                          <p:attrName>ppt_w</p:attrName>
                                        </p:attrNameLst>
                                      </p:cBhvr>
                                      <p:tavLst>
                                        <p:tav tm="0">
                                          <p:val>
                                            <p:fltVal val="0"/>
                                          </p:val>
                                        </p:tav>
                                        <p:tav tm="100000">
                                          <p:val>
                                            <p:strVal val="#ppt_w"/>
                                          </p:val>
                                        </p:tav>
                                      </p:tavLst>
                                    </p:anim>
                                    <p:anim calcmode="lin" valueType="num">
                                      <p:cBhvr>
                                        <p:cTn id="24" dur="250" fill="hold"/>
                                        <p:tgtEl>
                                          <p:spTgt spid="69"/>
                                        </p:tgtEl>
                                        <p:attrNameLst>
                                          <p:attrName>ppt_h</p:attrName>
                                        </p:attrNameLst>
                                      </p:cBhvr>
                                      <p:tavLst>
                                        <p:tav tm="0">
                                          <p:val>
                                            <p:fltVal val="0"/>
                                          </p:val>
                                        </p:tav>
                                        <p:tav tm="100000">
                                          <p:val>
                                            <p:strVal val="#ppt_h"/>
                                          </p:val>
                                        </p:tav>
                                      </p:tavLst>
                                    </p:anim>
                                    <p:animEffect transition="in" filter="fade">
                                      <p:cBhvr>
                                        <p:cTn id="25" dur="250"/>
                                        <p:tgtEl>
                                          <p:spTgt spid="69"/>
                                        </p:tgtEl>
                                      </p:cBhvr>
                                    </p:animEffect>
                                  </p:childTnLst>
                                </p:cTn>
                              </p:par>
                            </p:childTnLst>
                          </p:cTn>
                        </p:par>
                        <p:par>
                          <p:cTn id="26" fill="hold">
                            <p:stCondLst>
                              <p:cond delay="750"/>
                            </p:stCondLst>
                            <p:childTnLst>
                              <p:par>
                                <p:cTn id="27" presetID="47" presetClass="entr" presetSubtype="0" fill="hold" grpId="0" nodeType="afterEffect">
                                  <p:stCondLst>
                                    <p:cond delay="0"/>
                                  </p:stCondLst>
                                  <p:childTnLst>
                                    <p:set>
                                      <p:cBhvr>
                                        <p:cTn id="28" dur="1" fill="hold">
                                          <p:stCondLst>
                                            <p:cond delay="0"/>
                                          </p:stCondLst>
                                        </p:cTn>
                                        <p:tgtEl>
                                          <p:spTgt spid="65"/>
                                        </p:tgtEl>
                                        <p:attrNameLst>
                                          <p:attrName>style.visibility</p:attrName>
                                        </p:attrNameLst>
                                      </p:cBhvr>
                                      <p:to>
                                        <p:strVal val="visible"/>
                                      </p:to>
                                    </p:set>
                                    <p:animEffect transition="in" filter="fade">
                                      <p:cBhvr>
                                        <p:cTn id="29" dur="250"/>
                                        <p:tgtEl>
                                          <p:spTgt spid="65"/>
                                        </p:tgtEl>
                                      </p:cBhvr>
                                    </p:animEffect>
                                    <p:anim calcmode="lin" valueType="num">
                                      <p:cBhvr>
                                        <p:cTn id="30" dur="250" fill="hold"/>
                                        <p:tgtEl>
                                          <p:spTgt spid="65"/>
                                        </p:tgtEl>
                                        <p:attrNameLst>
                                          <p:attrName>ppt_x</p:attrName>
                                        </p:attrNameLst>
                                      </p:cBhvr>
                                      <p:tavLst>
                                        <p:tav tm="0">
                                          <p:val>
                                            <p:strVal val="#ppt_x"/>
                                          </p:val>
                                        </p:tav>
                                        <p:tav tm="100000">
                                          <p:val>
                                            <p:strVal val="#ppt_x"/>
                                          </p:val>
                                        </p:tav>
                                      </p:tavLst>
                                    </p:anim>
                                    <p:anim calcmode="lin" valueType="num">
                                      <p:cBhvr>
                                        <p:cTn id="31" dur="250" fill="hold"/>
                                        <p:tgtEl>
                                          <p:spTgt spid="65"/>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250"/>
                                        <p:tgtEl>
                                          <p:spTgt spid="10"/>
                                        </p:tgtEl>
                                      </p:cBhvr>
                                    </p:animEffect>
                                  </p:childTnLst>
                                </p:cTn>
                              </p:par>
                            </p:childTnLst>
                          </p:cTn>
                        </p:par>
                        <p:par>
                          <p:cTn id="37" fill="hold">
                            <p:stCondLst>
                              <p:cond delay="250"/>
                            </p:stCondLst>
                            <p:childTnLst>
                              <p:par>
                                <p:cTn id="38" presetID="10" presetClass="entr" presetSubtype="0" fill="hold" grpId="0" nodeType="after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250"/>
                                        <p:tgtEl>
                                          <p:spTgt spid="13"/>
                                        </p:tgtEl>
                                      </p:cBhvr>
                                    </p:animEffect>
                                  </p:childTnLst>
                                </p:cTn>
                              </p:par>
                            </p:childTnLst>
                          </p:cTn>
                        </p:par>
                        <p:par>
                          <p:cTn id="41" fill="hold">
                            <p:stCondLst>
                              <p:cond delay="500"/>
                            </p:stCondLst>
                            <p:childTnLst>
                              <p:par>
                                <p:cTn id="42" presetID="53" presetClass="entr" presetSubtype="16"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p:cTn id="44" dur="250" fill="hold"/>
                                        <p:tgtEl>
                                          <p:spTgt spid="14"/>
                                        </p:tgtEl>
                                        <p:attrNameLst>
                                          <p:attrName>ppt_w</p:attrName>
                                        </p:attrNameLst>
                                      </p:cBhvr>
                                      <p:tavLst>
                                        <p:tav tm="0">
                                          <p:val>
                                            <p:fltVal val="0"/>
                                          </p:val>
                                        </p:tav>
                                        <p:tav tm="100000">
                                          <p:val>
                                            <p:strVal val="#ppt_w"/>
                                          </p:val>
                                        </p:tav>
                                      </p:tavLst>
                                    </p:anim>
                                    <p:anim calcmode="lin" valueType="num">
                                      <p:cBhvr>
                                        <p:cTn id="45" dur="250" fill="hold"/>
                                        <p:tgtEl>
                                          <p:spTgt spid="14"/>
                                        </p:tgtEl>
                                        <p:attrNameLst>
                                          <p:attrName>ppt_h</p:attrName>
                                        </p:attrNameLst>
                                      </p:cBhvr>
                                      <p:tavLst>
                                        <p:tav tm="0">
                                          <p:val>
                                            <p:fltVal val="0"/>
                                          </p:val>
                                        </p:tav>
                                        <p:tav tm="100000">
                                          <p:val>
                                            <p:strVal val="#ppt_h"/>
                                          </p:val>
                                        </p:tav>
                                      </p:tavLst>
                                    </p:anim>
                                    <p:animEffect transition="in" filter="fade">
                                      <p:cBhvr>
                                        <p:cTn id="46" dur="250"/>
                                        <p:tgtEl>
                                          <p:spTgt spid="14"/>
                                        </p:tgtEl>
                                      </p:cBhvr>
                                    </p:animEffect>
                                  </p:childTnLst>
                                </p:cTn>
                              </p:par>
                            </p:childTnLst>
                          </p:cTn>
                        </p:par>
                        <p:par>
                          <p:cTn id="47" fill="hold">
                            <p:stCondLst>
                              <p:cond delay="750"/>
                            </p:stCondLst>
                            <p:childTnLst>
                              <p:par>
                                <p:cTn id="48" presetID="47" presetClass="entr" presetSubtype="0" fill="hold" grpId="0" nodeType="after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250"/>
                                        <p:tgtEl>
                                          <p:spTgt spid="29"/>
                                        </p:tgtEl>
                                      </p:cBhvr>
                                    </p:animEffect>
                                    <p:anim calcmode="lin" valueType="num">
                                      <p:cBhvr>
                                        <p:cTn id="51" dur="250" fill="hold"/>
                                        <p:tgtEl>
                                          <p:spTgt spid="29"/>
                                        </p:tgtEl>
                                        <p:attrNameLst>
                                          <p:attrName>ppt_x</p:attrName>
                                        </p:attrNameLst>
                                      </p:cBhvr>
                                      <p:tavLst>
                                        <p:tav tm="0">
                                          <p:val>
                                            <p:strVal val="#ppt_x"/>
                                          </p:val>
                                        </p:tav>
                                        <p:tav tm="100000">
                                          <p:val>
                                            <p:strVal val="#ppt_x"/>
                                          </p:val>
                                        </p:tav>
                                      </p:tavLst>
                                    </p:anim>
                                    <p:anim calcmode="lin" valueType="num">
                                      <p:cBhvr>
                                        <p:cTn id="52" dur="25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250"/>
                                        <p:tgtEl>
                                          <p:spTgt spid="18"/>
                                        </p:tgtEl>
                                      </p:cBhvr>
                                    </p:animEffect>
                                  </p:childTnLst>
                                </p:cTn>
                              </p:par>
                            </p:childTnLst>
                          </p:cTn>
                        </p:par>
                        <p:par>
                          <p:cTn id="58" fill="hold">
                            <p:stCondLst>
                              <p:cond delay="250"/>
                            </p:stCondLst>
                            <p:childTnLst>
                              <p:par>
                                <p:cTn id="59" presetID="10" presetClass="entr" presetSubtype="0" fill="hold" grpId="0" nodeType="after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250"/>
                                        <p:tgtEl>
                                          <p:spTgt spid="19"/>
                                        </p:tgtEl>
                                      </p:cBhvr>
                                    </p:animEffect>
                                  </p:childTnLst>
                                </p:cTn>
                              </p:par>
                            </p:childTnLst>
                          </p:cTn>
                        </p:par>
                        <p:par>
                          <p:cTn id="62" fill="hold">
                            <p:stCondLst>
                              <p:cond delay="500"/>
                            </p:stCondLst>
                            <p:childTnLst>
                              <p:par>
                                <p:cTn id="63" presetID="53" presetClass="entr" presetSubtype="16" fill="hold" grpId="0" nodeType="afterEffect">
                                  <p:stCondLst>
                                    <p:cond delay="0"/>
                                  </p:stCondLst>
                                  <p:childTnLst>
                                    <p:set>
                                      <p:cBhvr>
                                        <p:cTn id="64" dur="1" fill="hold">
                                          <p:stCondLst>
                                            <p:cond delay="0"/>
                                          </p:stCondLst>
                                        </p:cTn>
                                        <p:tgtEl>
                                          <p:spTgt spid="20"/>
                                        </p:tgtEl>
                                        <p:attrNameLst>
                                          <p:attrName>style.visibility</p:attrName>
                                        </p:attrNameLst>
                                      </p:cBhvr>
                                      <p:to>
                                        <p:strVal val="visible"/>
                                      </p:to>
                                    </p:set>
                                    <p:anim calcmode="lin" valueType="num">
                                      <p:cBhvr>
                                        <p:cTn id="65" dur="250" fill="hold"/>
                                        <p:tgtEl>
                                          <p:spTgt spid="20"/>
                                        </p:tgtEl>
                                        <p:attrNameLst>
                                          <p:attrName>ppt_w</p:attrName>
                                        </p:attrNameLst>
                                      </p:cBhvr>
                                      <p:tavLst>
                                        <p:tav tm="0">
                                          <p:val>
                                            <p:fltVal val="0"/>
                                          </p:val>
                                        </p:tav>
                                        <p:tav tm="100000">
                                          <p:val>
                                            <p:strVal val="#ppt_w"/>
                                          </p:val>
                                        </p:tav>
                                      </p:tavLst>
                                    </p:anim>
                                    <p:anim calcmode="lin" valueType="num">
                                      <p:cBhvr>
                                        <p:cTn id="66" dur="250" fill="hold"/>
                                        <p:tgtEl>
                                          <p:spTgt spid="20"/>
                                        </p:tgtEl>
                                        <p:attrNameLst>
                                          <p:attrName>ppt_h</p:attrName>
                                        </p:attrNameLst>
                                      </p:cBhvr>
                                      <p:tavLst>
                                        <p:tav tm="0">
                                          <p:val>
                                            <p:fltVal val="0"/>
                                          </p:val>
                                        </p:tav>
                                        <p:tav tm="100000">
                                          <p:val>
                                            <p:strVal val="#ppt_h"/>
                                          </p:val>
                                        </p:tav>
                                      </p:tavLst>
                                    </p:anim>
                                    <p:animEffect transition="in" filter="fade">
                                      <p:cBhvr>
                                        <p:cTn id="67" dur="250"/>
                                        <p:tgtEl>
                                          <p:spTgt spid="20"/>
                                        </p:tgtEl>
                                      </p:cBhvr>
                                    </p:animEffect>
                                  </p:childTnLst>
                                </p:cTn>
                              </p:par>
                            </p:childTnLst>
                          </p:cTn>
                        </p:par>
                        <p:par>
                          <p:cTn id="68" fill="hold">
                            <p:stCondLst>
                              <p:cond delay="750"/>
                            </p:stCondLst>
                            <p:childTnLst>
                              <p:par>
                                <p:cTn id="69" presetID="47" presetClass="entr" presetSubtype="0" fill="hold" grpId="0" nodeType="afterEffect">
                                  <p:stCondLst>
                                    <p:cond delay="0"/>
                                  </p:stCondLst>
                                  <p:childTnLst>
                                    <p:set>
                                      <p:cBhvr>
                                        <p:cTn id="70" dur="1" fill="hold">
                                          <p:stCondLst>
                                            <p:cond delay="0"/>
                                          </p:stCondLst>
                                        </p:cTn>
                                        <p:tgtEl>
                                          <p:spTgt spid="32"/>
                                        </p:tgtEl>
                                        <p:attrNameLst>
                                          <p:attrName>style.visibility</p:attrName>
                                        </p:attrNameLst>
                                      </p:cBhvr>
                                      <p:to>
                                        <p:strVal val="visible"/>
                                      </p:to>
                                    </p:set>
                                    <p:animEffect transition="in" filter="fade">
                                      <p:cBhvr>
                                        <p:cTn id="71" dur="250"/>
                                        <p:tgtEl>
                                          <p:spTgt spid="32"/>
                                        </p:tgtEl>
                                      </p:cBhvr>
                                    </p:animEffect>
                                    <p:anim calcmode="lin" valueType="num">
                                      <p:cBhvr>
                                        <p:cTn id="72" dur="250" fill="hold"/>
                                        <p:tgtEl>
                                          <p:spTgt spid="32"/>
                                        </p:tgtEl>
                                        <p:attrNameLst>
                                          <p:attrName>ppt_x</p:attrName>
                                        </p:attrNameLst>
                                      </p:cBhvr>
                                      <p:tavLst>
                                        <p:tav tm="0">
                                          <p:val>
                                            <p:strVal val="#ppt_x"/>
                                          </p:val>
                                        </p:tav>
                                        <p:tav tm="100000">
                                          <p:val>
                                            <p:strVal val="#ppt_x"/>
                                          </p:val>
                                        </p:tav>
                                      </p:tavLst>
                                    </p:anim>
                                    <p:anim calcmode="lin" valueType="num">
                                      <p:cBhvr>
                                        <p:cTn id="73" dur="25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P spid="63" grpId="0" animBg="1"/>
      <p:bldP spid="65" grpId="0" animBg="1"/>
      <p:bldP spid="71" grpId="0" animBg="1"/>
      <p:bldP spid="7" grpId="0"/>
      <p:bldP spid="69" grpId="0"/>
      <p:bldP spid="10" grpId="0" animBg="1"/>
      <p:bldP spid="13" grpId="0" animBg="1"/>
      <p:bldP spid="14" grpId="0"/>
      <p:bldP spid="18" grpId="0" animBg="1"/>
      <p:bldP spid="19" grpId="0" animBg="1"/>
      <p:bldP spid="20" grpId="0"/>
      <p:bldP spid="29" grpId="0" animBg="1"/>
      <p:bldP spid="3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white background with curved lines&#10;&#10;Description automatically generated">
            <a:extLst>
              <a:ext uri="{FF2B5EF4-FFF2-40B4-BE49-F238E27FC236}">
                <a16:creationId xmlns:a16="http://schemas.microsoft.com/office/drawing/2014/main" id="{5677F500-0F45-CF30-79EF-19CE73EC41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7" name="Rectangle: Rounded Corners 26">
            <a:extLst>
              <a:ext uri="{FF2B5EF4-FFF2-40B4-BE49-F238E27FC236}">
                <a16:creationId xmlns:a16="http://schemas.microsoft.com/office/drawing/2014/main" id="{55F91864-93DC-E5AF-AC19-0AEE79B08E67}"/>
              </a:ext>
            </a:extLst>
          </p:cNvPr>
          <p:cNvSpPr/>
          <p:nvPr/>
        </p:nvSpPr>
        <p:spPr>
          <a:xfrm>
            <a:off x="4796281" y="207389"/>
            <a:ext cx="6671570" cy="6438507"/>
          </a:xfrm>
          <a:prstGeom prst="roundRect">
            <a:avLst/>
          </a:prstGeom>
          <a:solidFill>
            <a:schemeClr val="bg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3BD09256-2360-4931-A15C-894E2F25F29D}"/>
              </a:ext>
            </a:extLst>
          </p:cNvPr>
          <p:cNvSpPr/>
          <p:nvPr/>
        </p:nvSpPr>
        <p:spPr>
          <a:xfrm>
            <a:off x="0" y="0"/>
            <a:ext cx="4059936"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latin typeface="Montserrat" panose="00000500000000000000" pitchFamily="2" charset="0"/>
            </a:endParaRPr>
          </a:p>
        </p:txBody>
      </p:sp>
      <p:sp>
        <p:nvSpPr>
          <p:cNvPr id="5" name="Rectangle: Rounded Corners 4">
            <a:extLst>
              <a:ext uri="{FF2B5EF4-FFF2-40B4-BE49-F238E27FC236}">
                <a16:creationId xmlns:a16="http://schemas.microsoft.com/office/drawing/2014/main" id="{C4C6562D-805D-4DCF-9F0A-CE0275A17EDE}"/>
              </a:ext>
            </a:extLst>
          </p:cNvPr>
          <p:cNvSpPr/>
          <p:nvPr/>
        </p:nvSpPr>
        <p:spPr>
          <a:xfrm>
            <a:off x="483597" y="429630"/>
            <a:ext cx="3092742" cy="4667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10" name="TextBox 9">
            <a:extLst>
              <a:ext uri="{FF2B5EF4-FFF2-40B4-BE49-F238E27FC236}">
                <a16:creationId xmlns:a16="http://schemas.microsoft.com/office/drawing/2014/main" id="{0AAE02A2-E436-4D00-8F9D-4231677F6A5F}"/>
              </a:ext>
            </a:extLst>
          </p:cNvPr>
          <p:cNvSpPr txBox="1"/>
          <p:nvPr/>
        </p:nvSpPr>
        <p:spPr>
          <a:xfrm>
            <a:off x="1442150" y="400854"/>
            <a:ext cx="1356656" cy="523220"/>
          </a:xfrm>
          <a:prstGeom prst="rect">
            <a:avLst/>
          </a:prstGeom>
          <a:noFill/>
        </p:spPr>
        <p:txBody>
          <a:bodyPr wrap="square" rtlCol="0">
            <a:spAutoFit/>
          </a:bodyPr>
          <a:lstStyle/>
          <a:p>
            <a:pPr algn="ctr"/>
            <a:r>
              <a:rPr lang="en-US" sz="2800" b="1" dirty="0" err="1">
                <a:solidFill>
                  <a:schemeClr val="accent3">
                    <a:lumMod val="75000"/>
                  </a:schemeClr>
                </a:solidFill>
                <a:latin typeface="Brutel" pitchFamily="50" charset="0"/>
              </a:rPr>
              <a:t>Sanket</a:t>
            </a:r>
            <a:endParaRPr lang="en-US" sz="2800" b="1" dirty="0">
              <a:solidFill>
                <a:schemeClr val="accent3">
                  <a:lumMod val="75000"/>
                </a:schemeClr>
              </a:solidFill>
              <a:latin typeface="Brutel" pitchFamily="50" charset="0"/>
            </a:endParaRPr>
          </a:p>
        </p:txBody>
      </p:sp>
      <p:sp>
        <p:nvSpPr>
          <p:cNvPr id="105" name="TextBox 104">
            <a:extLst>
              <a:ext uri="{FF2B5EF4-FFF2-40B4-BE49-F238E27FC236}">
                <a16:creationId xmlns:a16="http://schemas.microsoft.com/office/drawing/2014/main" id="{13804E2C-0B2E-5D13-52D5-744911E09B04}"/>
              </a:ext>
            </a:extLst>
          </p:cNvPr>
          <p:cNvSpPr txBox="1"/>
          <p:nvPr/>
        </p:nvSpPr>
        <p:spPr>
          <a:xfrm>
            <a:off x="1014147" y="5033995"/>
            <a:ext cx="2101105" cy="830997"/>
          </a:xfrm>
          <a:prstGeom prst="rect">
            <a:avLst/>
          </a:prstGeom>
          <a:noFill/>
        </p:spPr>
        <p:txBody>
          <a:bodyPr wrap="square" rtlCol="0">
            <a:spAutoFit/>
          </a:bodyPr>
          <a:lstStyle/>
          <a:p>
            <a:pPr algn="ctr"/>
            <a:r>
              <a:rPr lang="en-IN" sz="1600" b="1" dirty="0">
                <a:solidFill>
                  <a:schemeClr val="bg1"/>
                </a:solidFill>
                <a:latin typeface="Brutel" pitchFamily="50" charset="0"/>
              </a:rPr>
              <a:t>Age: 20-30</a:t>
            </a:r>
          </a:p>
          <a:p>
            <a:pPr algn="ctr"/>
            <a:endParaRPr lang="en-IN" sz="1600" b="1" dirty="0">
              <a:solidFill>
                <a:schemeClr val="bg1"/>
              </a:solidFill>
              <a:latin typeface="Brutel" pitchFamily="50" charset="0"/>
            </a:endParaRPr>
          </a:p>
          <a:p>
            <a:pPr algn="ctr"/>
            <a:r>
              <a:rPr lang="en-IN" sz="1600" b="1" dirty="0">
                <a:solidFill>
                  <a:schemeClr val="bg1"/>
                </a:solidFill>
                <a:latin typeface="Brutel" pitchFamily="50" charset="0"/>
              </a:rPr>
              <a:t>Casual Speculator</a:t>
            </a:r>
          </a:p>
        </p:txBody>
      </p:sp>
      <p:graphicFrame>
        <p:nvGraphicFramePr>
          <p:cNvPr id="124" name="Table 123">
            <a:extLst>
              <a:ext uri="{FF2B5EF4-FFF2-40B4-BE49-F238E27FC236}">
                <a16:creationId xmlns:a16="http://schemas.microsoft.com/office/drawing/2014/main" id="{8D30C5C8-D007-4090-10AB-8139B5DD7896}"/>
              </a:ext>
            </a:extLst>
          </p:cNvPr>
          <p:cNvGraphicFramePr>
            <a:graphicFrameLocks noGrp="1"/>
          </p:cNvGraphicFramePr>
          <p:nvPr>
            <p:extLst>
              <p:ext uri="{D42A27DB-BD31-4B8C-83A1-F6EECF244321}">
                <p14:modId xmlns:p14="http://schemas.microsoft.com/office/powerpoint/2010/main" val="1429183370"/>
              </p:ext>
            </p:extLst>
          </p:nvPr>
        </p:nvGraphicFramePr>
        <p:xfrm>
          <a:off x="5461318" y="768905"/>
          <a:ext cx="5341496" cy="5315473"/>
        </p:xfrm>
        <a:graphic>
          <a:graphicData uri="http://schemas.openxmlformats.org/drawingml/2006/table">
            <a:tbl>
              <a:tblPr firstRow="1" bandRow="1">
                <a:tableStyleId>{5C22544A-7EE6-4342-B048-85BDC9FD1C3A}</a:tableStyleId>
              </a:tblPr>
              <a:tblGrid>
                <a:gridCol w="2149646">
                  <a:extLst>
                    <a:ext uri="{9D8B030D-6E8A-4147-A177-3AD203B41FA5}">
                      <a16:colId xmlns:a16="http://schemas.microsoft.com/office/drawing/2014/main" val="1277380655"/>
                    </a:ext>
                  </a:extLst>
                </a:gridCol>
                <a:gridCol w="3191850">
                  <a:extLst>
                    <a:ext uri="{9D8B030D-6E8A-4147-A177-3AD203B41FA5}">
                      <a16:colId xmlns:a16="http://schemas.microsoft.com/office/drawing/2014/main" val="2532962063"/>
                    </a:ext>
                  </a:extLst>
                </a:gridCol>
              </a:tblGrid>
              <a:tr h="5799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Job title</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Student</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07189288"/>
                  </a:ext>
                </a:extLst>
              </a:tr>
              <a:tr h="5799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Location</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India</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7099698"/>
                  </a:ext>
                </a:extLst>
              </a:tr>
              <a:tr h="5799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Company size</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N.A.</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9466401"/>
                  </a:ext>
                </a:extLst>
              </a:tr>
              <a:tr h="5799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Education</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Undergraduate/graduate</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248204"/>
                  </a:ext>
                </a:extLst>
              </a:tr>
              <a:tr h="5799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Acquisition channels</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Discord Server</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6420914"/>
                  </a:ext>
                </a:extLst>
              </a:tr>
              <a:tr h="1082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Goal</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latin typeface="Brutel" pitchFamily="50" charset="0"/>
                        </a:rPr>
                        <a:t>Entertainment, test knowledge on various topics, and potentially win small rewards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b="0" dirty="0">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7088574"/>
                  </a:ext>
                </a:extLst>
              </a:tr>
              <a:tr h="13333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Frustration</a:t>
                      </a:r>
                    </a:p>
                    <a:p>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latin typeface="Brutel" pitchFamily="50" charset="0"/>
                        </a:rPr>
                        <a:t>Complex market dynamics, difficulty understanding underlying data, lack of educational resources for beginners</a:t>
                      </a:r>
                      <a:endParaRPr lang="en-IN" sz="1600" b="0" dirty="0">
                        <a:solidFill>
                          <a:schemeClr val="tx1"/>
                        </a:solidFill>
                        <a:latin typeface="Brutel" pitchFamily="50" charset="0"/>
                      </a:endParaRPr>
                    </a:p>
                  </a:txBody>
                  <a:tcPr marL="77789" marR="77789" marT="38893" marB="3889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86304970"/>
                  </a:ext>
                </a:extLst>
              </a:tr>
            </a:tbl>
          </a:graphicData>
        </a:graphic>
      </p:graphicFrame>
      <p:sp>
        <p:nvSpPr>
          <p:cNvPr id="4" name="Oval 3">
            <a:extLst>
              <a:ext uri="{FF2B5EF4-FFF2-40B4-BE49-F238E27FC236}">
                <a16:creationId xmlns:a16="http://schemas.microsoft.com/office/drawing/2014/main" id="{0CAB7BE6-05B8-6989-6654-4A036B445A37}"/>
              </a:ext>
            </a:extLst>
          </p:cNvPr>
          <p:cNvSpPr/>
          <p:nvPr/>
        </p:nvSpPr>
        <p:spPr>
          <a:xfrm>
            <a:off x="787341" y="1681540"/>
            <a:ext cx="2666278" cy="266627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6" name="Oval 5">
            <a:extLst>
              <a:ext uri="{FF2B5EF4-FFF2-40B4-BE49-F238E27FC236}">
                <a16:creationId xmlns:a16="http://schemas.microsoft.com/office/drawing/2014/main" id="{1286376B-6C39-5EA1-857B-808DDBB8CBEF}"/>
              </a:ext>
            </a:extLst>
          </p:cNvPr>
          <p:cNvSpPr/>
          <p:nvPr/>
        </p:nvSpPr>
        <p:spPr>
          <a:xfrm>
            <a:off x="1007495" y="1901694"/>
            <a:ext cx="2225969" cy="2225969"/>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pic>
        <p:nvPicPr>
          <p:cNvPr id="3" name="Picture 2">
            <a:extLst>
              <a:ext uri="{FF2B5EF4-FFF2-40B4-BE49-F238E27FC236}">
                <a16:creationId xmlns:a16="http://schemas.microsoft.com/office/drawing/2014/main" id="{2A311B88-452F-9FAE-50A9-F706EBF1B7D5}"/>
              </a:ext>
            </a:extLst>
          </p:cNvPr>
          <p:cNvPicPr>
            <a:picLocks noChangeAspect="1"/>
          </p:cNvPicPr>
          <p:nvPr/>
        </p:nvPicPr>
        <p:blipFill rotWithShape="1">
          <a:blip r:embed="rId4">
            <a:extLst>
              <a:ext uri="{28A0092B-C50C-407E-A947-70E740481C1C}">
                <a14:useLocalDpi xmlns:a14="http://schemas.microsoft.com/office/drawing/2010/main" val="0"/>
              </a:ext>
            </a:extLst>
          </a:blip>
          <a:srcRect l="22778" t="2676" r="13268" b="2676"/>
          <a:stretch/>
        </p:blipFill>
        <p:spPr>
          <a:xfrm>
            <a:off x="1153685" y="2047884"/>
            <a:ext cx="1933587" cy="1933587"/>
          </a:xfrm>
          <a:prstGeom prst="ellipse">
            <a:avLst/>
          </a:prstGeom>
        </p:spPr>
      </p:pic>
    </p:spTree>
    <p:extLst>
      <p:ext uri="{BB962C8B-B14F-4D97-AF65-F5344CB8AC3E}">
        <p14:creationId xmlns:p14="http://schemas.microsoft.com/office/powerpoint/2010/main" val="609485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white background with curved lines&#10;&#10;Description automatically generated">
            <a:extLst>
              <a:ext uri="{FF2B5EF4-FFF2-40B4-BE49-F238E27FC236}">
                <a16:creationId xmlns:a16="http://schemas.microsoft.com/office/drawing/2014/main" id="{5677F500-0F45-CF30-79EF-19CE73EC41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7" name="Rectangle: Rounded Corners 26">
            <a:extLst>
              <a:ext uri="{FF2B5EF4-FFF2-40B4-BE49-F238E27FC236}">
                <a16:creationId xmlns:a16="http://schemas.microsoft.com/office/drawing/2014/main" id="{55F91864-93DC-E5AF-AC19-0AEE79B08E67}"/>
              </a:ext>
            </a:extLst>
          </p:cNvPr>
          <p:cNvSpPr/>
          <p:nvPr/>
        </p:nvSpPr>
        <p:spPr>
          <a:xfrm>
            <a:off x="4796281" y="207389"/>
            <a:ext cx="6671570" cy="6438507"/>
          </a:xfrm>
          <a:prstGeom prst="roundRect">
            <a:avLst/>
          </a:prstGeom>
          <a:solidFill>
            <a:schemeClr val="bg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3BD09256-2360-4931-A15C-894E2F25F29D}"/>
              </a:ext>
            </a:extLst>
          </p:cNvPr>
          <p:cNvSpPr/>
          <p:nvPr/>
        </p:nvSpPr>
        <p:spPr>
          <a:xfrm>
            <a:off x="0" y="0"/>
            <a:ext cx="4059936"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latin typeface="Montserrat" panose="00000500000000000000" pitchFamily="2" charset="0"/>
            </a:endParaRPr>
          </a:p>
        </p:txBody>
      </p:sp>
      <p:sp>
        <p:nvSpPr>
          <p:cNvPr id="5" name="Rectangle: Rounded Corners 4">
            <a:extLst>
              <a:ext uri="{FF2B5EF4-FFF2-40B4-BE49-F238E27FC236}">
                <a16:creationId xmlns:a16="http://schemas.microsoft.com/office/drawing/2014/main" id="{C4C6562D-805D-4DCF-9F0A-CE0275A17EDE}"/>
              </a:ext>
            </a:extLst>
          </p:cNvPr>
          <p:cNvSpPr/>
          <p:nvPr/>
        </p:nvSpPr>
        <p:spPr>
          <a:xfrm>
            <a:off x="483597" y="429630"/>
            <a:ext cx="3092742" cy="4667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10" name="TextBox 9">
            <a:extLst>
              <a:ext uri="{FF2B5EF4-FFF2-40B4-BE49-F238E27FC236}">
                <a16:creationId xmlns:a16="http://schemas.microsoft.com/office/drawing/2014/main" id="{0AAE02A2-E436-4D00-8F9D-4231677F6A5F}"/>
              </a:ext>
            </a:extLst>
          </p:cNvPr>
          <p:cNvSpPr txBox="1"/>
          <p:nvPr/>
        </p:nvSpPr>
        <p:spPr>
          <a:xfrm>
            <a:off x="1442150" y="400854"/>
            <a:ext cx="1356656" cy="523220"/>
          </a:xfrm>
          <a:prstGeom prst="rect">
            <a:avLst/>
          </a:prstGeom>
          <a:noFill/>
        </p:spPr>
        <p:txBody>
          <a:bodyPr wrap="square" rtlCol="0">
            <a:spAutoFit/>
          </a:bodyPr>
          <a:lstStyle/>
          <a:p>
            <a:pPr algn="ctr"/>
            <a:r>
              <a:rPr lang="en-US" sz="2800" b="1" dirty="0">
                <a:solidFill>
                  <a:schemeClr val="accent3">
                    <a:lumMod val="75000"/>
                  </a:schemeClr>
                </a:solidFill>
                <a:latin typeface="Brutel" pitchFamily="50" charset="0"/>
              </a:rPr>
              <a:t>Anne</a:t>
            </a:r>
          </a:p>
        </p:txBody>
      </p:sp>
      <p:sp>
        <p:nvSpPr>
          <p:cNvPr id="105" name="TextBox 104">
            <a:extLst>
              <a:ext uri="{FF2B5EF4-FFF2-40B4-BE49-F238E27FC236}">
                <a16:creationId xmlns:a16="http://schemas.microsoft.com/office/drawing/2014/main" id="{13804E2C-0B2E-5D13-52D5-744911E09B04}"/>
              </a:ext>
            </a:extLst>
          </p:cNvPr>
          <p:cNvSpPr txBox="1"/>
          <p:nvPr/>
        </p:nvSpPr>
        <p:spPr>
          <a:xfrm>
            <a:off x="1014147" y="5033995"/>
            <a:ext cx="2101105" cy="830997"/>
          </a:xfrm>
          <a:prstGeom prst="rect">
            <a:avLst/>
          </a:prstGeom>
          <a:noFill/>
        </p:spPr>
        <p:txBody>
          <a:bodyPr wrap="square" rtlCol="0">
            <a:spAutoFit/>
          </a:bodyPr>
          <a:lstStyle/>
          <a:p>
            <a:pPr algn="ctr"/>
            <a:r>
              <a:rPr lang="en-IN" sz="1600" b="1" dirty="0">
                <a:solidFill>
                  <a:schemeClr val="bg1"/>
                </a:solidFill>
                <a:latin typeface="Brutel" pitchFamily="50" charset="0"/>
              </a:rPr>
              <a:t>Age: 30-40</a:t>
            </a:r>
          </a:p>
          <a:p>
            <a:pPr algn="ctr"/>
            <a:endParaRPr lang="en-IN" sz="1600" b="1" dirty="0">
              <a:solidFill>
                <a:schemeClr val="bg1"/>
              </a:solidFill>
              <a:latin typeface="Brutel" pitchFamily="50" charset="0"/>
            </a:endParaRPr>
          </a:p>
          <a:p>
            <a:pPr algn="ctr"/>
            <a:r>
              <a:rPr lang="en-IN" sz="1600" b="1" dirty="0">
                <a:solidFill>
                  <a:schemeClr val="bg1"/>
                </a:solidFill>
                <a:latin typeface="Brutel" pitchFamily="50" charset="0"/>
              </a:rPr>
              <a:t>Geopolitical Analyst</a:t>
            </a:r>
          </a:p>
        </p:txBody>
      </p:sp>
      <p:sp>
        <p:nvSpPr>
          <p:cNvPr id="4" name="Oval 3">
            <a:extLst>
              <a:ext uri="{FF2B5EF4-FFF2-40B4-BE49-F238E27FC236}">
                <a16:creationId xmlns:a16="http://schemas.microsoft.com/office/drawing/2014/main" id="{0CAB7BE6-05B8-6989-6654-4A036B445A37}"/>
              </a:ext>
            </a:extLst>
          </p:cNvPr>
          <p:cNvSpPr/>
          <p:nvPr/>
        </p:nvSpPr>
        <p:spPr>
          <a:xfrm>
            <a:off x="787341" y="1681540"/>
            <a:ext cx="2666278" cy="266627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6" name="Oval 5">
            <a:extLst>
              <a:ext uri="{FF2B5EF4-FFF2-40B4-BE49-F238E27FC236}">
                <a16:creationId xmlns:a16="http://schemas.microsoft.com/office/drawing/2014/main" id="{1286376B-6C39-5EA1-857B-808DDBB8CBEF}"/>
              </a:ext>
            </a:extLst>
          </p:cNvPr>
          <p:cNvSpPr/>
          <p:nvPr/>
        </p:nvSpPr>
        <p:spPr>
          <a:xfrm>
            <a:off x="1007495" y="1901694"/>
            <a:ext cx="2225969" cy="2225969"/>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pic>
        <p:nvPicPr>
          <p:cNvPr id="9" name="Picture 8">
            <a:extLst>
              <a:ext uri="{FF2B5EF4-FFF2-40B4-BE49-F238E27FC236}">
                <a16:creationId xmlns:a16="http://schemas.microsoft.com/office/drawing/2014/main" id="{F5B01D11-1611-D331-42DC-4BF97C607509}"/>
              </a:ext>
            </a:extLst>
          </p:cNvPr>
          <p:cNvPicPr>
            <a:picLocks noChangeAspect="1"/>
          </p:cNvPicPr>
          <p:nvPr/>
        </p:nvPicPr>
        <p:blipFill rotWithShape="1">
          <a:blip r:embed="rId4">
            <a:extLst>
              <a:ext uri="{28A0092B-C50C-407E-A947-70E740481C1C}">
                <a14:useLocalDpi xmlns:a14="http://schemas.microsoft.com/office/drawing/2010/main" val="0"/>
              </a:ext>
            </a:extLst>
          </a:blip>
          <a:srcRect l="-380" t="3972" r="380" b="29366"/>
          <a:stretch/>
        </p:blipFill>
        <p:spPr>
          <a:xfrm>
            <a:off x="1153683" y="2047882"/>
            <a:ext cx="1933589" cy="1933589"/>
          </a:xfrm>
          <a:prstGeom prst="ellipse">
            <a:avLst/>
          </a:prstGeom>
        </p:spPr>
      </p:pic>
      <p:graphicFrame>
        <p:nvGraphicFramePr>
          <p:cNvPr id="2" name="Table 1">
            <a:extLst>
              <a:ext uri="{FF2B5EF4-FFF2-40B4-BE49-F238E27FC236}">
                <a16:creationId xmlns:a16="http://schemas.microsoft.com/office/drawing/2014/main" id="{45228F20-DF69-7C79-84AA-6122C23C226E}"/>
              </a:ext>
            </a:extLst>
          </p:cNvPr>
          <p:cNvGraphicFramePr>
            <a:graphicFrameLocks noGrp="1"/>
          </p:cNvGraphicFramePr>
          <p:nvPr>
            <p:extLst>
              <p:ext uri="{D42A27DB-BD31-4B8C-83A1-F6EECF244321}">
                <p14:modId xmlns:p14="http://schemas.microsoft.com/office/powerpoint/2010/main" val="1320601491"/>
              </p:ext>
            </p:extLst>
          </p:nvPr>
        </p:nvGraphicFramePr>
        <p:xfrm>
          <a:off x="5455220" y="768904"/>
          <a:ext cx="5341495" cy="5315475"/>
        </p:xfrm>
        <a:graphic>
          <a:graphicData uri="http://schemas.openxmlformats.org/drawingml/2006/table">
            <a:tbl>
              <a:tblPr firstRow="1" bandRow="1">
                <a:tableStyleId>{5C22544A-7EE6-4342-B048-85BDC9FD1C3A}</a:tableStyleId>
              </a:tblPr>
              <a:tblGrid>
                <a:gridCol w="2149645">
                  <a:extLst>
                    <a:ext uri="{9D8B030D-6E8A-4147-A177-3AD203B41FA5}">
                      <a16:colId xmlns:a16="http://schemas.microsoft.com/office/drawing/2014/main" val="1277380655"/>
                    </a:ext>
                  </a:extLst>
                </a:gridCol>
                <a:gridCol w="3191850">
                  <a:extLst>
                    <a:ext uri="{9D8B030D-6E8A-4147-A177-3AD203B41FA5}">
                      <a16:colId xmlns:a16="http://schemas.microsoft.com/office/drawing/2014/main" val="2532962063"/>
                    </a:ext>
                  </a:extLst>
                </a:gridCol>
              </a:tblGrid>
              <a:tr h="581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Job title</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Senior Journalist</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07189288"/>
                  </a:ext>
                </a:extLst>
              </a:tr>
              <a:tr h="581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Location</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Canada</a:t>
                      </a: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7099698"/>
                  </a:ext>
                </a:extLst>
              </a:tr>
              <a:tr h="581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Company size</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200</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9466401"/>
                  </a:ext>
                </a:extLst>
              </a:tr>
              <a:tr h="581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Industry</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Media</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248204"/>
                  </a:ext>
                </a:extLst>
              </a:tr>
              <a:tr h="581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Acquisition channels</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Business Affairs</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6420914"/>
                  </a:ext>
                </a:extLst>
              </a:tr>
              <a:tr h="10800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Goal</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latin typeface="Brutel" pitchFamily="50" charset="0"/>
                        </a:rPr>
                        <a:t>Willing to speculate on political outcomes but prioritizes reliable information and analysis</a:t>
                      </a:r>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7088574"/>
                  </a:ext>
                </a:extLst>
              </a:tr>
              <a:tr h="13283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Frustration</a:t>
                      </a:r>
                    </a:p>
                    <a:p>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latin typeface="Brutel" pitchFamily="50" charset="0"/>
                        </a:rPr>
                        <a:t>Limited markets on specific geopolitical events, potential for bias and misinformation, lack of transparency in market dynamics</a:t>
                      </a:r>
                      <a:endParaRPr lang="en-IN" sz="1600" b="0" dirty="0">
                        <a:solidFill>
                          <a:schemeClr val="tx1"/>
                        </a:solidFill>
                        <a:latin typeface="Brutel" pitchFamily="50" charset="0"/>
                      </a:endParaRPr>
                    </a:p>
                  </a:txBody>
                  <a:tcPr marL="83206" marR="83206" marT="41603" marB="4160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86304970"/>
                  </a:ext>
                </a:extLst>
              </a:tr>
            </a:tbl>
          </a:graphicData>
        </a:graphic>
      </p:graphicFrame>
    </p:spTree>
    <p:extLst>
      <p:ext uri="{BB962C8B-B14F-4D97-AF65-F5344CB8AC3E}">
        <p14:creationId xmlns:p14="http://schemas.microsoft.com/office/powerpoint/2010/main" val="2862745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white background with curved lines&#10;&#10;Description automatically generated">
            <a:extLst>
              <a:ext uri="{FF2B5EF4-FFF2-40B4-BE49-F238E27FC236}">
                <a16:creationId xmlns:a16="http://schemas.microsoft.com/office/drawing/2014/main" id="{5677F500-0F45-CF30-79EF-19CE73EC41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7" name="Rectangle: Rounded Corners 26">
            <a:extLst>
              <a:ext uri="{FF2B5EF4-FFF2-40B4-BE49-F238E27FC236}">
                <a16:creationId xmlns:a16="http://schemas.microsoft.com/office/drawing/2014/main" id="{55F91864-93DC-E5AF-AC19-0AEE79B08E67}"/>
              </a:ext>
            </a:extLst>
          </p:cNvPr>
          <p:cNvSpPr/>
          <p:nvPr/>
        </p:nvSpPr>
        <p:spPr>
          <a:xfrm>
            <a:off x="4796281" y="207389"/>
            <a:ext cx="6671570" cy="6438507"/>
          </a:xfrm>
          <a:prstGeom prst="roundRect">
            <a:avLst/>
          </a:prstGeom>
          <a:solidFill>
            <a:schemeClr val="bg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3BD09256-2360-4931-A15C-894E2F25F29D}"/>
              </a:ext>
            </a:extLst>
          </p:cNvPr>
          <p:cNvSpPr/>
          <p:nvPr/>
        </p:nvSpPr>
        <p:spPr>
          <a:xfrm>
            <a:off x="0" y="0"/>
            <a:ext cx="4059936"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latin typeface="Montserrat" panose="00000500000000000000" pitchFamily="2" charset="0"/>
            </a:endParaRPr>
          </a:p>
        </p:txBody>
      </p:sp>
      <p:sp>
        <p:nvSpPr>
          <p:cNvPr id="5" name="Rectangle: Rounded Corners 4">
            <a:extLst>
              <a:ext uri="{FF2B5EF4-FFF2-40B4-BE49-F238E27FC236}">
                <a16:creationId xmlns:a16="http://schemas.microsoft.com/office/drawing/2014/main" id="{C4C6562D-805D-4DCF-9F0A-CE0275A17EDE}"/>
              </a:ext>
            </a:extLst>
          </p:cNvPr>
          <p:cNvSpPr/>
          <p:nvPr/>
        </p:nvSpPr>
        <p:spPr>
          <a:xfrm>
            <a:off x="483597" y="429630"/>
            <a:ext cx="3092742" cy="4667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10" name="TextBox 9">
            <a:extLst>
              <a:ext uri="{FF2B5EF4-FFF2-40B4-BE49-F238E27FC236}">
                <a16:creationId xmlns:a16="http://schemas.microsoft.com/office/drawing/2014/main" id="{0AAE02A2-E436-4D00-8F9D-4231677F6A5F}"/>
              </a:ext>
            </a:extLst>
          </p:cNvPr>
          <p:cNvSpPr txBox="1"/>
          <p:nvPr/>
        </p:nvSpPr>
        <p:spPr>
          <a:xfrm>
            <a:off x="1541495" y="401387"/>
            <a:ext cx="1046407" cy="523220"/>
          </a:xfrm>
          <a:prstGeom prst="rect">
            <a:avLst/>
          </a:prstGeom>
          <a:noFill/>
        </p:spPr>
        <p:txBody>
          <a:bodyPr wrap="square" rtlCol="0">
            <a:spAutoFit/>
          </a:bodyPr>
          <a:lstStyle/>
          <a:p>
            <a:pPr algn="ctr"/>
            <a:r>
              <a:rPr lang="en-US" sz="2800" b="1" dirty="0">
                <a:solidFill>
                  <a:schemeClr val="accent3">
                    <a:lumMod val="75000"/>
                  </a:schemeClr>
                </a:solidFill>
                <a:latin typeface="Brutel" pitchFamily="50" charset="0"/>
              </a:rPr>
              <a:t>Syed</a:t>
            </a:r>
          </a:p>
        </p:txBody>
      </p:sp>
      <p:sp>
        <p:nvSpPr>
          <p:cNvPr id="105" name="TextBox 104">
            <a:extLst>
              <a:ext uri="{FF2B5EF4-FFF2-40B4-BE49-F238E27FC236}">
                <a16:creationId xmlns:a16="http://schemas.microsoft.com/office/drawing/2014/main" id="{13804E2C-0B2E-5D13-52D5-744911E09B04}"/>
              </a:ext>
            </a:extLst>
          </p:cNvPr>
          <p:cNvSpPr txBox="1"/>
          <p:nvPr/>
        </p:nvSpPr>
        <p:spPr>
          <a:xfrm>
            <a:off x="1014147" y="5033995"/>
            <a:ext cx="2101105" cy="830997"/>
          </a:xfrm>
          <a:prstGeom prst="rect">
            <a:avLst/>
          </a:prstGeom>
          <a:noFill/>
        </p:spPr>
        <p:txBody>
          <a:bodyPr wrap="square" rtlCol="0">
            <a:spAutoFit/>
          </a:bodyPr>
          <a:lstStyle/>
          <a:p>
            <a:pPr algn="ctr"/>
            <a:r>
              <a:rPr lang="en-IN" sz="1600" dirty="0">
                <a:solidFill>
                  <a:schemeClr val="bg1"/>
                </a:solidFill>
                <a:latin typeface="Brutel" pitchFamily="50" charset="0"/>
              </a:rPr>
              <a:t>Age: 25-35</a:t>
            </a:r>
          </a:p>
          <a:p>
            <a:pPr algn="ctr"/>
            <a:endParaRPr lang="en-IN" sz="1600" dirty="0">
              <a:solidFill>
                <a:schemeClr val="bg1"/>
              </a:solidFill>
              <a:latin typeface="Brutel" pitchFamily="50" charset="0"/>
            </a:endParaRPr>
          </a:p>
          <a:p>
            <a:pPr algn="ctr"/>
            <a:r>
              <a:rPr lang="en-IN" sz="1600" b="1" dirty="0">
                <a:solidFill>
                  <a:schemeClr val="bg1"/>
                </a:solidFill>
                <a:latin typeface="Brutel" pitchFamily="50" charset="0"/>
              </a:rPr>
              <a:t>Data-Driven Trader</a:t>
            </a:r>
          </a:p>
        </p:txBody>
      </p:sp>
      <p:sp>
        <p:nvSpPr>
          <p:cNvPr id="4" name="Oval 3">
            <a:extLst>
              <a:ext uri="{FF2B5EF4-FFF2-40B4-BE49-F238E27FC236}">
                <a16:creationId xmlns:a16="http://schemas.microsoft.com/office/drawing/2014/main" id="{0CAB7BE6-05B8-6989-6654-4A036B445A37}"/>
              </a:ext>
            </a:extLst>
          </p:cNvPr>
          <p:cNvSpPr/>
          <p:nvPr/>
        </p:nvSpPr>
        <p:spPr>
          <a:xfrm>
            <a:off x="787341" y="1681540"/>
            <a:ext cx="2666278" cy="266627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6" name="Oval 5">
            <a:extLst>
              <a:ext uri="{FF2B5EF4-FFF2-40B4-BE49-F238E27FC236}">
                <a16:creationId xmlns:a16="http://schemas.microsoft.com/office/drawing/2014/main" id="{1286376B-6C39-5EA1-857B-808DDBB8CBEF}"/>
              </a:ext>
            </a:extLst>
          </p:cNvPr>
          <p:cNvSpPr/>
          <p:nvPr/>
        </p:nvSpPr>
        <p:spPr>
          <a:xfrm>
            <a:off x="1007495" y="1901694"/>
            <a:ext cx="2225969" cy="2225969"/>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pic>
        <p:nvPicPr>
          <p:cNvPr id="11" name="Picture 10">
            <a:extLst>
              <a:ext uri="{FF2B5EF4-FFF2-40B4-BE49-F238E27FC236}">
                <a16:creationId xmlns:a16="http://schemas.microsoft.com/office/drawing/2014/main" id="{5FC45B5D-BAB8-71CF-2A43-80DEBF8822D9}"/>
              </a:ext>
            </a:extLst>
          </p:cNvPr>
          <p:cNvPicPr>
            <a:picLocks noChangeAspect="1"/>
          </p:cNvPicPr>
          <p:nvPr/>
        </p:nvPicPr>
        <p:blipFill rotWithShape="1">
          <a:blip r:embed="rId4">
            <a:extLst>
              <a:ext uri="{28A0092B-C50C-407E-A947-70E740481C1C}">
                <a14:useLocalDpi xmlns:a14="http://schemas.microsoft.com/office/drawing/2010/main" val="0"/>
              </a:ext>
            </a:extLst>
          </a:blip>
          <a:srcRect l="40509" t="2561" r="-1" b="8035"/>
          <a:stretch/>
        </p:blipFill>
        <p:spPr>
          <a:xfrm>
            <a:off x="1151254" y="2047884"/>
            <a:ext cx="1938448" cy="1938448"/>
          </a:xfrm>
          <a:prstGeom prst="ellipse">
            <a:avLst/>
          </a:prstGeom>
        </p:spPr>
      </p:pic>
      <p:graphicFrame>
        <p:nvGraphicFramePr>
          <p:cNvPr id="7" name="Table 6">
            <a:extLst>
              <a:ext uri="{FF2B5EF4-FFF2-40B4-BE49-F238E27FC236}">
                <a16:creationId xmlns:a16="http://schemas.microsoft.com/office/drawing/2014/main" id="{4324E7E1-8789-271F-5A04-9E36B039D869}"/>
              </a:ext>
            </a:extLst>
          </p:cNvPr>
          <p:cNvGraphicFramePr>
            <a:graphicFrameLocks noGrp="1"/>
          </p:cNvGraphicFramePr>
          <p:nvPr>
            <p:extLst>
              <p:ext uri="{D42A27DB-BD31-4B8C-83A1-F6EECF244321}">
                <p14:modId xmlns:p14="http://schemas.microsoft.com/office/powerpoint/2010/main" val="753928909"/>
              </p:ext>
            </p:extLst>
          </p:nvPr>
        </p:nvGraphicFramePr>
        <p:xfrm>
          <a:off x="5461318" y="768904"/>
          <a:ext cx="5341495" cy="5328544"/>
        </p:xfrm>
        <a:graphic>
          <a:graphicData uri="http://schemas.openxmlformats.org/drawingml/2006/table">
            <a:tbl>
              <a:tblPr firstRow="1" bandRow="1">
                <a:tableStyleId>{5C22544A-7EE6-4342-B048-85BDC9FD1C3A}</a:tableStyleId>
              </a:tblPr>
              <a:tblGrid>
                <a:gridCol w="2149645">
                  <a:extLst>
                    <a:ext uri="{9D8B030D-6E8A-4147-A177-3AD203B41FA5}">
                      <a16:colId xmlns:a16="http://schemas.microsoft.com/office/drawing/2014/main" val="1277380655"/>
                    </a:ext>
                  </a:extLst>
                </a:gridCol>
                <a:gridCol w="3191850">
                  <a:extLst>
                    <a:ext uri="{9D8B030D-6E8A-4147-A177-3AD203B41FA5}">
                      <a16:colId xmlns:a16="http://schemas.microsoft.com/office/drawing/2014/main" val="2532962063"/>
                    </a:ext>
                  </a:extLst>
                </a:gridCol>
              </a:tblGrid>
              <a:tr h="561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Job title</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Quantitative Analyst</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07189288"/>
                  </a:ext>
                </a:extLst>
              </a:tr>
              <a:tr h="6070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Location</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solidFill>
                            <a:schemeClr val="tx1"/>
                          </a:solidFill>
                          <a:latin typeface="Brutel" pitchFamily="50" charset="0"/>
                        </a:rPr>
                        <a:t>Bangladesh</a:t>
                      </a: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7099698"/>
                  </a:ext>
                </a:extLst>
              </a:tr>
              <a:tr h="6070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Company size</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100</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9466401"/>
                  </a:ext>
                </a:extLst>
              </a:tr>
              <a:tr h="6070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Industry</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Tech/IT</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248204"/>
                  </a:ext>
                </a:extLst>
              </a:tr>
              <a:tr h="6070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Acquisition channels</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Social Media</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6420914"/>
                  </a:ext>
                </a:extLst>
              </a:tr>
              <a:tr h="10426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Goal</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latin typeface="Brutel" pitchFamily="50" charset="0"/>
                        </a:rPr>
                        <a:t>Generate alpha returns, exploit market inefficiencies, and identify undervalued predictions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b="0" dirty="0">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7088574"/>
                  </a:ext>
                </a:extLst>
              </a:tr>
              <a:tr h="128321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b="0" dirty="0">
                          <a:latin typeface="Brutel" pitchFamily="50" charset="0"/>
                        </a:rPr>
                        <a:t>Frustration</a:t>
                      </a:r>
                    </a:p>
                    <a:p>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latin typeface="Brutel" pitchFamily="50" charset="0"/>
                        </a:rPr>
                        <a:t>Lack of advanced order types, limited tools for algorithmic trading, potential for market manipulation by sophisticated bots</a:t>
                      </a:r>
                      <a:endParaRPr lang="en-IN" sz="1600" b="0" dirty="0">
                        <a:solidFill>
                          <a:schemeClr val="tx1"/>
                        </a:solidFill>
                        <a:latin typeface="Brutel" pitchFamily="50" charset="0"/>
                      </a:endParaRPr>
                    </a:p>
                  </a:txBody>
                  <a:tcPr marL="77024" marR="77024" marT="38512" marB="3851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86304970"/>
                  </a:ext>
                </a:extLst>
              </a:tr>
            </a:tbl>
          </a:graphicData>
        </a:graphic>
      </p:graphicFrame>
    </p:spTree>
    <p:extLst>
      <p:ext uri="{BB962C8B-B14F-4D97-AF65-F5344CB8AC3E}">
        <p14:creationId xmlns:p14="http://schemas.microsoft.com/office/powerpoint/2010/main" val="3576313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descr="A close-up of a white object&#10;&#10;Description automatically generated">
            <a:extLst>
              <a:ext uri="{FF2B5EF4-FFF2-40B4-BE49-F238E27FC236}">
                <a16:creationId xmlns:a16="http://schemas.microsoft.com/office/drawing/2014/main" id="{995BA295-5708-9895-09BB-E0AEA2B224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1"/>
          </a:xfrm>
          <a:prstGeom prst="rect">
            <a:avLst/>
          </a:prstGeom>
        </p:spPr>
      </p:pic>
      <p:sp>
        <p:nvSpPr>
          <p:cNvPr id="46" name="Rectangle: Rounded Corners 45">
            <a:extLst>
              <a:ext uri="{FF2B5EF4-FFF2-40B4-BE49-F238E27FC236}">
                <a16:creationId xmlns:a16="http://schemas.microsoft.com/office/drawing/2014/main" id="{118F15C7-E98B-429B-56E7-1749C5924EA7}"/>
              </a:ext>
            </a:extLst>
          </p:cNvPr>
          <p:cNvSpPr/>
          <p:nvPr/>
        </p:nvSpPr>
        <p:spPr>
          <a:xfrm>
            <a:off x="629069" y="1405622"/>
            <a:ext cx="10933860" cy="5241942"/>
          </a:xfrm>
          <a:prstGeom prst="roundRect">
            <a:avLst/>
          </a:prstGeom>
          <a:solidFill>
            <a:schemeClr val="bg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5" name="TextBox 54">
            <a:extLst>
              <a:ext uri="{FF2B5EF4-FFF2-40B4-BE49-F238E27FC236}">
                <a16:creationId xmlns:a16="http://schemas.microsoft.com/office/drawing/2014/main" id="{E293866C-A9ED-43DE-807A-A9F13875F9F5}"/>
              </a:ext>
            </a:extLst>
          </p:cNvPr>
          <p:cNvSpPr txBox="1"/>
          <p:nvPr/>
        </p:nvSpPr>
        <p:spPr>
          <a:xfrm>
            <a:off x="2586038" y="241146"/>
            <a:ext cx="7019922" cy="923330"/>
          </a:xfrm>
          <a:prstGeom prst="rect">
            <a:avLst/>
          </a:prstGeom>
          <a:noFill/>
        </p:spPr>
        <p:txBody>
          <a:bodyPr wrap="square" rtlCol="0">
            <a:spAutoFit/>
          </a:bodyPr>
          <a:lstStyle/>
          <a:p>
            <a:pPr algn="ctr"/>
            <a:r>
              <a:rPr lang="en-IN" sz="5400" b="1" dirty="0">
                <a:solidFill>
                  <a:schemeClr val="accent2"/>
                </a:solidFill>
                <a:latin typeface="Brutel" pitchFamily="50" charset="0"/>
              </a:rPr>
              <a:t>Competitive Analysis</a:t>
            </a:r>
            <a:endParaRPr lang="en-US" sz="5400" b="1" dirty="0">
              <a:solidFill>
                <a:schemeClr val="accent2"/>
              </a:solidFill>
              <a:latin typeface="Brutel" pitchFamily="50" charset="0"/>
            </a:endParaRPr>
          </a:p>
        </p:txBody>
      </p:sp>
      <p:pic>
        <p:nvPicPr>
          <p:cNvPr id="24" name="Picture 23" descr="A white letter on a green background&#10;&#10;Description automatically generated">
            <a:extLst>
              <a:ext uri="{FF2B5EF4-FFF2-40B4-BE49-F238E27FC236}">
                <a16:creationId xmlns:a16="http://schemas.microsoft.com/office/drawing/2014/main" id="{93DFABFC-7A41-EC14-155E-DBD597E71B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6173" y="2056449"/>
            <a:ext cx="879651" cy="879651"/>
          </a:xfrm>
          <a:prstGeom prst="rect">
            <a:avLst/>
          </a:prstGeom>
        </p:spPr>
      </p:pic>
      <p:sp>
        <p:nvSpPr>
          <p:cNvPr id="27" name="TextBox 26">
            <a:extLst>
              <a:ext uri="{FF2B5EF4-FFF2-40B4-BE49-F238E27FC236}">
                <a16:creationId xmlns:a16="http://schemas.microsoft.com/office/drawing/2014/main" id="{4BA6CD6C-A561-D807-DF72-ACCC73EAE443}"/>
              </a:ext>
            </a:extLst>
          </p:cNvPr>
          <p:cNvSpPr txBox="1"/>
          <p:nvPr/>
        </p:nvSpPr>
        <p:spPr>
          <a:xfrm>
            <a:off x="1758681" y="3195022"/>
            <a:ext cx="1797288" cy="461665"/>
          </a:xfrm>
          <a:prstGeom prst="rect">
            <a:avLst/>
          </a:prstGeom>
          <a:noFill/>
        </p:spPr>
        <p:txBody>
          <a:bodyPr wrap="none" rtlCol="0">
            <a:spAutoFit/>
          </a:bodyPr>
          <a:lstStyle/>
          <a:p>
            <a:pPr algn="ctr"/>
            <a:r>
              <a:rPr lang="en-US" sz="2400" b="1" dirty="0">
                <a:solidFill>
                  <a:schemeClr val="accent5">
                    <a:lumMod val="25000"/>
                  </a:schemeClr>
                </a:solidFill>
                <a:latin typeface="Brutel" pitchFamily="50" charset="0"/>
              </a:rPr>
              <a:t>Polymarket</a:t>
            </a:r>
          </a:p>
        </p:txBody>
      </p:sp>
      <p:sp>
        <p:nvSpPr>
          <p:cNvPr id="29" name="TextBox 28">
            <a:extLst>
              <a:ext uri="{FF2B5EF4-FFF2-40B4-BE49-F238E27FC236}">
                <a16:creationId xmlns:a16="http://schemas.microsoft.com/office/drawing/2014/main" id="{B3396558-D20A-3384-118C-C63A0B81F1F5}"/>
              </a:ext>
            </a:extLst>
          </p:cNvPr>
          <p:cNvSpPr txBox="1"/>
          <p:nvPr/>
        </p:nvSpPr>
        <p:spPr>
          <a:xfrm>
            <a:off x="1158650" y="3847483"/>
            <a:ext cx="2997347" cy="1077218"/>
          </a:xfrm>
          <a:prstGeom prst="rect">
            <a:avLst/>
          </a:prstGeom>
          <a:noFill/>
        </p:spPr>
        <p:txBody>
          <a:bodyPr wrap="square" rtlCol="0">
            <a:spAutoFit/>
          </a:bodyPr>
          <a:lstStyle/>
          <a:p>
            <a:pPr algn="ctr"/>
            <a:r>
              <a:rPr lang="en-US" sz="1600" dirty="0">
                <a:solidFill>
                  <a:schemeClr val="accent3">
                    <a:lumMod val="75000"/>
                  </a:schemeClr>
                </a:solidFill>
                <a:latin typeface="Brutel" pitchFamily="50" charset="0"/>
              </a:rPr>
              <a:t>A decentralized prediction market built on the Ethereum blockchain, focusing on political and economic events.</a:t>
            </a:r>
          </a:p>
        </p:txBody>
      </p:sp>
      <p:sp>
        <p:nvSpPr>
          <p:cNvPr id="31" name="TextBox 30">
            <a:extLst>
              <a:ext uri="{FF2B5EF4-FFF2-40B4-BE49-F238E27FC236}">
                <a16:creationId xmlns:a16="http://schemas.microsoft.com/office/drawing/2014/main" id="{0ACC7656-0387-3372-D995-B2657974AC6D}"/>
              </a:ext>
            </a:extLst>
          </p:cNvPr>
          <p:cNvSpPr txBox="1"/>
          <p:nvPr/>
        </p:nvSpPr>
        <p:spPr>
          <a:xfrm>
            <a:off x="1477159" y="5115497"/>
            <a:ext cx="2360325" cy="1077218"/>
          </a:xfrm>
          <a:prstGeom prst="rect">
            <a:avLst/>
          </a:prstGeom>
          <a:noFill/>
        </p:spPr>
        <p:txBody>
          <a:bodyPr wrap="none" rtlCol="0">
            <a:spAutoFit/>
          </a:bodyPr>
          <a:lstStyle/>
          <a:p>
            <a:pPr algn="ctr"/>
            <a:r>
              <a:rPr lang="en-US" sz="1600" b="1" u="sng" dirty="0">
                <a:solidFill>
                  <a:schemeClr val="accent3">
                    <a:lumMod val="75000"/>
                  </a:schemeClr>
                </a:solidFill>
                <a:latin typeface="Brutel" pitchFamily="50" charset="0"/>
              </a:rPr>
              <a:t>Competitive Advantages: </a:t>
            </a:r>
            <a:endParaRPr lang="en-US" sz="1600" u="sng" dirty="0">
              <a:solidFill>
                <a:schemeClr val="accent3">
                  <a:lumMod val="75000"/>
                </a:schemeClr>
              </a:solidFill>
              <a:latin typeface="Brutel" pitchFamily="50" charset="0"/>
            </a:endParaRPr>
          </a:p>
          <a:p>
            <a:pPr algn="ctr">
              <a:buFont typeface="Arial" panose="020B0604020202020204" pitchFamily="34" charset="0"/>
              <a:buChar char="•"/>
            </a:pPr>
            <a:r>
              <a:rPr lang="en-US" sz="1600" b="1" dirty="0">
                <a:solidFill>
                  <a:schemeClr val="accent3">
                    <a:lumMod val="75000"/>
                  </a:schemeClr>
                </a:solidFill>
                <a:latin typeface="Brutel" pitchFamily="50" charset="0"/>
              </a:rPr>
              <a:t> Security</a:t>
            </a:r>
            <a:endParaRPr lang="en-US" sz="1600" dirty="0">
              <a:solidFill>
                <a:schemeClr val="accent3">
                  <a:lumMod val="75000"/>
                </a:schemeClr>
              </a:solidFill>
              <a:latin typeface="Brutel" pitchFamily="50" charset="0"/>
            </a:endParaRPr>
          </a:p>
          <a:p>
            <a:pPr algn="ctr">
              <a:buFont typeface="Arial" panose="020B0604020202020204" pitchFamily="34" charset="0"/>
              <a:buChar char="•"/>
            </a:pPr>
            <a:r>
              <a:rPr lang="en-US" sz="1600" b="1" dirty="0">
                <a:solidFill>
                  <a:schemeClr val="accent3">
                    <a:lumMod val="75000"/>
                  </a:schemeClr>
                </a:solidFill>
                <a:latin typeface="Brutel" pitchFamily="50" charset="0"/>
              </a:rPr>
              <a:t> Global Reach</a:t>
            </a:r>
          </a:p>
          <a:p>
            <a:pPr algn="ctr">
              <a:buFont typeface="Arial" panose="020B0604020202020204" pitchFamily="34" charset="0"/>
              <a:buChar char="•"/>
            </a:pPr>
            <a:r>
              <a:rPr lang="en-US" sz="1600" b="1" dirty="0">
                <a:solidFill>
                  <a:schemeClr val="accent3">
                    <a:lumMod val="75000"/>
                  </a:schemeClr>
                </a:solidFill>
                <a:latin typeface="Brutel" pitchFamily="50" charset="0"/>
              </a:rPr>
              <a:t> Transparency</a:t>
            </a:r>
            <a:endParaRPr lang="en-US" sz="1600" dirty="0">
              <a:solidFill>
                <a:schemeClr val="accent3">
                  <a:lumMod val="75000"/>
                </a:schemeClr>
              </a:solidFill>
              <a:latin typeface="Brutel" pitchFamily="50" charset="0"/>
            </a:endParaRPr>
          </a:p>
        </p:txBody>
      </p:sp>
      <p:sp>
        <p:nvSpPr>
          <p:cNvPr id="32" name="TextBox 31">
            <a:extLst>
              <a:ext uri="{FF2B5EF4-FFF2-40B4-BE49-F238E27FC236}">
                <a16:creationId xmlns:a16="http://schemas.microsoft.com/office/drawing/2014/main" id="{2B731227-C912-AEB3-4336-FC2D812CF991}"/>
              </a:ext>
            </a:extLst>
          </p:cNvPr>
          <p:cNvSpPr txBox="1"/>
          <p:nvPr/>
        </p:nvSpPr>
        <p:spPr>
          <a:xfrm>
            <a:off x="5578070" y="3177917"/>
            <a:ext cx="1035861" cy="461665"/>
          </a:xfrm>
          <a:prstGeom prst="rect">
            <a:avLst/>
          </a:prstGeom>
          <a:noFill/>
        </p:spPr>
        <p:txBody>
          <a:bodyPr wrap="none" rtlCol="0">
            <a:spAutoFit/>
          </a:bodyPr>
          <a:lstStyle/>
          <a:p>
            <a:pPr algn="ctr"/>
            <a:r>
              <a:rPr lang="en-IN" sz="2400" b="1" dirty="0">
                <a:solidFill>
                  <a:schemeClr val="accent5">
                    <a:lumMod val="25000"/>
                  </a:schemeClr>
                </a:solidFill>
                <a:latin typeface="Brutel" pitchFamily="50" charset="0"/>
              </a:rPr>
              <a:t>Kalshi</a:t>
            </a:r>
          </a:p>
        </p:txBody>
      </p:sp>
      <p:sp>
        <p:nvSpPr>
          <p:cNvPr id="33" name="TextBox 32">
            <a:extLst>
              <a:ext uri="{FF2B5EF4-FFF2-40B4-BE49-F238E27FC236}">
                <a16:creationId xmlns:a16="http://schemas.microsoft.com/office/drawing/2014/main" id="{2DDBAC2F-6C85-E68E-76A8-1D6520229CAE}"/>
              </a:ext>
            </a:extLst>
          </p:cNvPr>
          <p:cNvSpPr txBox="1"/>
          <p:nvPr/>
        </p:nvSpPr>
        <p:spPr>
          <a:xfrm>
            <a:off x="4945063" y="3847483"/>
            <a:ext cx="2301872" cy="1077218"/>
          </a:xfrm>
          <a:prstGeom prst="rect">
            <a:avLst/>
          </a:prstGeom>
          <a:noFill/>
        </p:spPr>
        <p:txBody>
          <a:bodyPr wrap="square" rtlCol="0">
            <a:spAutoFit/>
          </a:bodyPr>
          <a:lstStyle/>
          <a:p>
            <a:pPr algn="ctr"/>
            <a:r>
              <a:rPr lang="en-US" sz="1600" dirty="0">
                <a:solidFill>
                  <a:schemeClr val="accent3">
                    <a:lumMod val="75000"/>
                  </a:schemeClr>
                </a:solidFill>
                <a:latin typeface="Brutel" pitchFamily="50" charset="0"/>
              </a:rPr>
              <a:t>A prediction market platform specializing in financial markets and business outcomes.</a:t>
            </a:r>
          </a:p>
        </p:txBody>
      </p:sp>
      <p:sp>
        <p:nvSpPr>
          <p:cNvPr id="34" name="TextBox 33">
            <a:extLst>
              <a:ext uri="{FF2B5EF4-FFF2-40B4-BE49-F238E27FC236}">
                <a16:creationId xmlns:a16="http://schemas.microsoft.com/office/drawing/2014/main" id="{F3DD6010-1C55-367B-5178-7069C69D2865}"/>
              </a:ext>
            </a:extLst>
          </p:cNvPr>
          <p:cNvSpPr txBox="1"/>
          <p:nvPr/>
        </p:nvSpPr>
        <p:spPr>
          <a:xfrm>
            <a:off x="4753579" y="5135688"/>
            <a:ext cx="2684838" cy="1077218"/>
          </a:xfrm>
          <a:prstGeom prst="rect">
            <a:avLst/>
          </a:prstGeom>
          <a:noFill/>
        </p:spPr>
        <p:txBody>
          <a:bodyPr wrap="none" rtlCol="0">
            <a:spAutoFit/>
          </a:bodyPr>
          <a:lstStyle/>
          <a:p>
            <a:pPr algn="ctr"/>
            <a:r>
              <a:rPr lang="en-US" sz="1600" b="1" u="sng" dirty="0">
                <a:solidFill>
                  <a:schemeClr val="accent3">
                    <a:lumMod val="75000"/>
                  </a:schemeClr>
                </a:solidFill>
                <a:latin typeface="Brutel"/>
              </a:rPr>
              <a:t>Competitive Advantages:</a:t>
            </a:r>
            <a:endParaRPr lang="en-US" sz="1600" b="1" dirty="0">
              <a:solidFill>
                <a:schemeClr val="accent3">
                  <a:lumMod val="75000"/>
                </a:schemeClr>
              </a:solidFill>
              <a:latin typeface="Brutel"/>
            </a:endParaRPr>
          </a:p>
          <a:p>
            <a:pPr algn="ctr">
              <a:buFont typeface="Arial" panose="020B0604020202020204" pitchFamily="34" charset="0"/>
              <a:buChar char="•"/>
            </a:pPr>
            <a:r>
              <a:rPr lang="en-US" sz="1600" b="1" dirty="0">
                <a:solidFill>
                  <a:schemeClr val="accent3">
                    <a:lumMod val="75000"/>
                  </a:schemeClr>
                </a:solidFill>
                <a:latin typeface="Brutel"/>
              </a:rPr>
              <a:t> Institutional Focus</a:t>
            </a:r>
          </a:p>
          <a:p>
            <a:pPr algn="ctr">
              <a:buFont typeface="Arial" panose="020B0604020202020204" pitchFamily="34" charset="0"/>
              <a:buChar char="•"/>
            </a:pPr>
            <a:r>
              <a:rPr lang="en-IN" sz="1600" b="1" dirty="0">
                <a:solidFill>
                  <a:schemeClr val="accent3">
                    <a:lumMod val="75000"/>
                  </a:schemeClr>
                </a:solidFill>
                <a:latin typeface="Brutel"/>
              </a:rPr>
              <a:t>Regulatory Compliance</a:t>
            </a:r>
            <a:endParaRPr lang="en-IN" sz="1600" dirty="0">
              <a:solidFill>
                <a:schemeClr val="accent3">
                  <a:lumMod val="75000"/>
                </a:schemeClr>
              </a:solidFill>
              <a:latin typeface="Brutel"/>
            </a:endParaRPr>
          </a:p>
          <a:p>
            <a:pPr algn="ctr">
              <a:buFont typeface="Arial" panose="020B0604020202020204" pitchFamily="34" charset="0"/>
              <a:buChar char="•"/>
            </a:pPr>
            <a:r>
              <a:rPr lang="en-US" sz="1600" b="1" dirty="0">
                <a:solidFill>
                  <a:schemeClr val="accent3">
                    <a:lumMod val="75000"/>
                  </a:schemeClr>
                </a:solidFill>
                <a:latin typeface="Brutel"/>
              </a:rPr>
              <a:t>Focus on Real-World Assets  </a:t>
            </a:r>
            <a:endParaRPr lang="en-US" sz="1600" dirty="0">
              <a:solidFill>
                <a:schemeClr val="accent3">
                  <a:lumMod val="75000"/>
                </a:schemeClr>
              </a:solidFill>
              <a:latin typeface="Brutel"/>
            </a:endParaRPr>
          </a:p>
        </p:txBody>
      </p:sp>
      <p:sp>
        <p:nvSpPr>
          <p:cNvPr id="35" name="TextBox 34">
            <a:extLst>
              <a:ext uri="{FF2B5EF4-FFF2-40B4-BE49-F238E27FC236}">
                <a16:creationId xmlns:a16="http://schemas.microsoft.com/office/drawing/2014/main" id="{9C353FBE-71B4-0639-04E3-F3BEF6211E25}"/>
              </a:ext>
            </a:extLst>
          </p:cNvPr>
          <p:cNvSpPr txBox="1"/>
          <p:nvPr/>
        </p:nvSpPr>
        <p:spPr>
          <a:xfrm>
            <a:off x="9062758" y="3171739"/>
            <a:ext cx="1027846" cy="461665"/>
          </a:xfrm>
          <a:prstGeom prst="rect">
            <a:avLst/>
          </a:prstGeom>
          <a:noFill/>
        </p:spPr>
        <p:txBody>
          <a:bodyPr wrap="none" rtlCol="0">
            <a:spAutoFit/>
          </a:bodyPr>
          <a:lstStyle/>
          <a:p>
            <a:pPr algn="ctr"/>
            <a:r>
              <a:rPr lang="en-US" sz="2400" b="1" dirty="0">
                <a:solidFill>
                  <a:schemeClr val="accent5">
                    <a:lumMod val="25000"/>
                  </a:schemeClr>
                </a:solidFill>
                <a:latin typeface="Brutel" pitchFamily="50" charset="0"/>
              </a:rPr>
              <a:t>Probo</a:t>
            </a:r>
          </a:p>
        </p:txBody>
      </p:sp>
      <p:sp>
        <p:nvSpPr>
          <p:cNvPr id="36" name="TextBox 35">
            <a:extLst>
              <a:ext uri="{FF2B5EF4-FFF2-40B4-BE49-F238E27FC236}">
                <a16:creationId xmlns:a16="http://schemas.microsoft.com/office/drawing/2014/main" id="{52D46BB5-6413-DD21-52EC-06820AD3FEF8}"/>
              </a:ext>
            </a:extLst>
          </p:cNvPr>
          <p:cNvSpPr txBox="1"/>
          <p:nvPr/>
        </p:nvSpPr>
        <p:spPr>
          <a:xfrm>
            <a:off x="7809195" y="3847483"/>
            <a:ext cx="3534971" cy="1077218"/>
          </a:xfrm>
          <a:prstGeom prst="rect">
            <a:avLst/>
          </a:prstGeom>
          <a:noFill/>
        </p:spPr>
        <p:txBody>
          <a:bodyPr wrap="square" rtlCol="0">
            <a:spAutoFit/>
          </a:bodyPr>
          <a:lstStyle/>
          <a:p>
            <a:pPr algn="ctr"/>
            <a:r>
              <a:rPr lang="en-US" sz="1600" b="0" i="0" dirty="0">
                <a:solidFill>
                  <a:schemeClr val="accent3">
                    <a:lumMod val="75000"/>
                  </a:schemeClr>
                </a:solidFill>
                <a:effectLst/>
                <a:latin typeface="Brutel" pitchFamily="50" charset="0"/>
              </a:rPr>
              <a:t>An Indian prediction market platform focusing on a diverse range of events, including cricket, politics, entertainment, and even weather.</a:t>
            </a:r>
            <a:endParaRPr lang="en-US" sz="1600" dirty="0">
              <a:solidFill>
                <a:schemeClr val="accent3">
                  <a:lumMod val="75000"/>
                </a:schemeClr>
              </a:solidFill>
              <a:latin typeface="Brutel" pitchFamily="50" charset="0"/>
            </a:endParaRPr>
          </a:p>
        </p:txBody>
      </p:sp>
      <p:sp>
        <p:nvSpPr>
          <p:cNvPr id="37" name="TextBox 36">
            <a:extLst>
              <a:ext uri="{FF2B5EF4-FFF2-40B4-BE49-F238E27FC236}">
                <a16:creationId xmlns:a16="http://schemas.microsoft.com/office/drawing/2014/main" id="{120D0CC7-14A9-D4A5-C29C-43547E3ACF00}"/>
              </a:ext>
            </a:extLst>
          </p:cNvPr>
          <p:cNvSpPr txBox="1"/>
          <p:nvPr/>
        </p:nvSpPr>
        <p:spPr>
          <a:xfrm>
            <a:off x="8449040" y="5160704"/>
            <a:ext cx="2313839" cy="1077218"/>
          </a:xfrm>
          <a:prstGeom prst="rect">
            <a:avLst/>
          </a:prstGeom>
          <a:noFill/>
        </p:spPr>
        <p:txBody>
          <a:bodyPr wrap="none" rtlCol="0">
            <a:spAutoFit/>
          </a:bodyPr>
          <a:lstStyle/>
          <a:p>
            <a:pPr algn="ctr"/>
            <a:r>
              <a:rPr lang="en-US" sz="1600" b="1" u="sng" dirty="0">
                <a:solidFill>
                  <a:schemeClr val="accent3">
                    <a:lumMod val="75000"/>
                  </a:schemeClr>
                </a:solidFill>
                <a:latin typeface="Brutel" pitchFamily="50" charset="0"/>
              </a:rPr>
              <a:t>Competitive Advantages:</a:t>
            </a:r>
            <a:endParaRPr lang="en-US" sz="1600" u="sng" dirty="0">
              <a:solidFill>
                <a:schemeClr val="accent3">
                  <a:lumMod val="75000"/>
                </a:schemeClr>
              </a:solidFill>
              <a:latin typeface="Brutel" pitchFamily="50" charset="0"/>
            </a:endParaRPr>
          </a:p>
          <a:p>
            <a:pPr algn="ctr">
              <a:buFont typeface="Arial" panose="020B0604020202020204" pitchFamily="34" charset="0"/>
              <a:buChar char="•"/>
            </a:pPr>
            <a:r>
              <a:rPr lang="en-US" sz="1600" b="1" dirty="0">
                <a:solidFill>
                  <a:schemeClr val="accent3">
                    <a:lumMod val="75000"/>
                  </a:schemeClr>
                </a:solidFill>
                <a:latin typeface="Brutel" pitchFamily="50" charset="0"/>
              </a:rPr>
              <a:t> Localized Focus</a:t>
            </a:r>
            <a:endParaRPr lang="en-US" sz="1600" dirty="0">
              <a:solidFill>
                <a:schemeClr val="accent3">
                  <a:lumMod val="75000"/>
                </a:schemeClr>
              </a:solidFill>
              <a:latin typeface="Brutel" pitchFamily="50" charset="0"/>
            </a:endParaRPr>
          </a:p>
          <a:p>
            <a:pPr algn="ctr">
              <a:buFont typeface="Arial" panose="020B0604020202020204" pitchFamily="34" charset="0"/>
              <a:buChar char="•"/>
            </a:pPr>
            <a:r>
              <a:rPr lang="en-US" sz="1600" b="1" dirty="0">
                <a:solidFill>
                  <a:schemeClr val="accent3">
                    <a:lumMod val="75000"/>
                  </a:schemeClr>
                </a:solidFill>
                <a:latin typeface="Brutel" pitchFamily="50" charset="0"/>
              </a:rPr>
              <a:t> Loyalty Programs</a:t>
            </a:r>
          </a:p>
          <a:p>
            <a:pPr algn="ctr">
              <a:buFont typeface="Arial" panose="020B0604020202020204" pitchFamily="34" charset="0"/>
              <a:buChar char="•"/>
            </a:pPr>
            <a:r>
              <a:rPr lang="en-US" sz="1600" b="1" dirty="0">
                <a:solidFill>
                  <a:schemeClr val="accent3">
                    <a:lumMod val="75000"/>
                  </a:schemeClr>
                </a:solidFill>
                <a:latin typeface="Brutel" pitchFamily="50" charset="0"/>
              </a:rPr>
              <a:t> User-Friendly Interface</a:t>
            </a:r>
          </a:p>
        </p:txBody>
      </p:sp>
      <p:pic>
        <p:nvPicPr>
          <p:cNvPr id="7" name="Picture 6">
            <a:extLst>
              <a:ext uri="{FF2B5EF4-FFF2-40B4-BE49-F238E27FC236}">
                <a16:creationId xmlns:a16="http://schemas.microsoft.com/office/drawing/2014/main" id="{C3D0BD9D-F330-1C3B-F172-963515B64E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19922" y="1758876"/>
            <a:ext cx="1474801" cy="1474801"/>
          </a:xfrm>
          <a:prstGeom prst="rect">
            <a:avLst/>
          </a:prstGeom>
        </p:spPr>
      </p:pic>
      <p:pic>
        <p:nvPicPr>
          <p:cNvPr id="9" name="Picture 8">
            <a:extLst>
              <a:ext uri="{FF2B5EF4-FFF2-40B4-BE49-F238E27FC236}">
                <a16:creationId xmlns:a16="http://schemas.microsoft.com/office/drawing/2014/main" id="{97322F87-A1EA-F0B0-EF9B-E503745B30E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931118" y="1850714"/>
            <a:ext cx="1291123" cy="1291123"/>
          </a:xfrm>
          <a:prstGeom prst="rect">
            <a:avLst/>
          </a:prstGeom>
        </p:spPr>
      </p:pic>
    </p:spTree>
    <p:extLst>
      <p:ext uri="{BB962C8B-B14F-4D97-AF65-F5344CB8AC3E}">
        <p14:creationId xmlns:p14="http://schemas.microsoft.com/office/powerpoint/2010/main" val="4211860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1000"/>
                                        <p:tgtEl>
                                          <p:spTgt spid="27"/>
                                        </p:tgtEl>
                                      </p:cBhvr>
                                    </p:animEffect>
                                    <p:anim calcmode="lin" valueType="num">
                                      <p:cBhvr>
                                        <p:cTn id="18" dur="1000" fill="hold"/>
                                        <p:tgtEl>
                                          <p:spTgt spid="27"/>
                                        </p:tgtEl>
                                        <p:attrNameLst>
                                          <p:attrName>ppt_x</p:attrName>
                                        </p:attrNameLst>
                                      </p:cBhvr>
                                      <p:tavLst>
                                        <p:tav tm="0">
                                          <p:val>
                                            <p:strVal val="#ppt_x"/>
                                          </p:val>
                                        </p:tav>
                                        <p:tav tm="100000">
                                          <p:val>
                                            <p:strVal val="#ppt_x"/>
                                          </p:val>
                                        </p:tav>
                                      </p:tavLst>
                                    </p:anim>
                                    <p:anim calcmode="lin" valueType="num">
                                      <p:cBhvr>
                                        <p:cTn id="19" dur="1000" fill="hold"/>
                                        <p:tgtEl>
                                          <p:spTgt spid="2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1000"/>
                                        <p:tgtEl>
                                          <p:spTgt spid="29"/>
                                        </p:tgtEl>
                                      </p:cBhvr>
                                    </p:animEffect>
                                    <p:anim calcmode="lin" valueType="num">
                                      <p:cBhvr>
                                        <p:cTn id="23" dur="1000" fill="hold"/>
                                        <p:tgtEl>
                                          <p:spTgt spid="29"/>
                                        </p:tgtEl>
                                        <p:attrNameLst>
                                          <p:attrName>ppt_x</p:attrName>
                                        </p:attrNameLst>
                                      </p:cBhvr>
                                      <p:tavLst>
                                        <p:tav tm="0">
                                          <p:val>
                                            <p:strVal val="#ppt_x"/>
                                          </p:val>
                                        </p:tav>
                                        <p:tav tm="100000">
                                          <p:val>
                                            <p:strVal val="#ppt_x"/>
                                          </p:val>
                                        </p:tav>
                                      </p:tavLst>
                                    </p:anim>
                                    <p:anim calcmode="lin" valueType="num">
                                      <p:cBhvr>
                                        <p:cTn id="24" dur="1000" fill="hold"/>
                                        <p:tgtEl>
                                          <p:spTgt spid="2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1000"/>
                                        <p:tgtEl>
                                          <p:spTgt spid="31"/>
                                        </p:tgtEl>
                                      </p:cBhvr>
                                    </p:animEffect>
                                    <p:anim calcmode="lin" valueType="num">
                                      <p:cBhvr>
                                        <p:cTn id="28" dur="1000" fill="hold"/>
                                        <p:tgtEl>
                                          <p:spTgt spid="31"/>
                                        </p:tgtEl>
                                        <p:attrNameLst>
                                          <p:attrName>ppt_x</p:attrName>
                                        </p:attrNameLst>
                                      </p:cBhvr>
                                      <p:tavLst>
                                        <p:tav tm="0">
                                          <p:val>
                                            <p:strVal val="#ppt_x"/>
                                          </p:val>
                                        </p:tav>
                                        <p:tav tm="100000">
                                          <p:val>
                                            <p:strVal val="#ppt_x"/>
                                          </p:val>
                                        </p:tav>
                                      </p:tavLst>
                                    </p:anim>
                                    <p:anim calcmode="lin" valueType="num">
                                      <p:cBhvr>
                                        <p:cTn id="29"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1000"/>
                                        <p:tgtEl>
                                          <p:spTgt spid="24"/>
                                        </p:tgtEl>
                                      </p:cBhvr>
                                    </p:animEffect>
                                    <p:anim calcmode="lin" valueType="num">
                                      <p:cBhvr>
                                        <p:cTn id="35" dur="1000" fill="hold"/>
                                        <p:tgtEl>
                                          <p:spTgt spid="24"/>
                                        </p:tgtEl>
                                        <p:attrNameLst>
                                          <p:attrName>ppt_x</p:attrName>
                                        </p:attrNameLst>
                                      </p:cBhvr>
                                      <p:tavLst>
                                        <p:tav tm="0">
                                          <p:val>
                                            <p:strVal val="#ppt_x"/>
                                          </p:val>
                                        </p:tav>
                                        <p:tav tm="100000">
                                          <p:val>
                                            <p:strVal val="#ppt_x"/>
                                          </p:val>
                                        </p:tav>
                                      </p:tavLst>
                                    </p:anim>
                                    <p:anim calcmode="lin" valueType="num">
                                      <p:cBhvr>
                                        <p:cTn id="36" dur="1000" fill="hold"/>
                                        <p:tgtEl>
                                          <p:spTgt spid="24"/>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fade">
                                      <p:cBhvr>
                                        <p:cTn id="39" dur="1000"/>
                                        <p:tgtEl>
                                          <p:spTgt spid="32"/>
                                        </p:tgtEl>
                                      </p:cBhvr>
                                    </p:animEffect>
                                    <p:anim calcmode="lin" valueType="num">
                                      <p:cBhvr>
                                        <p:cTn id="40" dur="1000" fill="hold"/>
                                        <p:tgtEl>
                                          <p:spTgt spid="32"/>
                                        </p:tgtEl>
                                        <p:attrNameLst>
                                          <p:attrName>ppt_x</p:attrName>
                                        </p:attrNameLst>
                                      </p:cBhvr>
                                      <p:tavLst>
                                        <p:tav tm="0">
                                          <p:val>
                                            <p:strVal val="#ppt_x"/>
                                          </p:val>
                                        </p:tav>
                                        <p:tav tm="100000">
                                          <p:val>
                                            <p:strVal val="#ppt_x"/>
                                          </p:val>
                                        </p:tav>
                                      </p:tavLst>
                                    </p:anim>
                                    <p:anim calcmode="lin" valueType="num">
                                      <p:cBhvr>
                                        <p:cTn id="41" dur="1000" fill="hold"/>
                                        <p:tgtEl>
                                          <p:spTgt spid="32"/>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33"/>
                                        </p:tgtEl>
                                        <p:attrNameLst>
                                          <p:attrName>style.visibility</p:attrName>
                                        </p:attrNameLst>
                                      </p:cBhvr>
                                      <p:to>
                                        <p:strVal val="visible"/>
                                      </p:to>
                                    </p:set>
                                    <p:animEffect transition="in" filter="fade">
                                      <p:cBhvr>
                                        <p:cTn id="44" dur="1000"/>
                                        <p:tgtEl>
                                          <p:spTgt spid="33"/>
                                        </p:tgtEl>
                                      </p:cBhvr>
                                    </p:animEffect>
                                    <p:anim calcmode="lin" valueType="num">
                                      <p:cBhvr>
                                        <p:cTn id="45" dur="1000" fill="hold"/>
                                        <p:tgtEl>
                                          <p:spTgt spid="33"/>
                                        </p:tgtEl>
                                        <p:attrNameLst>
                                          <p:attrName>ppt_x</p:attrName>
                                        </p:attrNameLst>
                                      </p:cBhvr>
                                      <p:tavLst>
                                        <p:tav tm="0">
                                          <p:val>
                                            <p:strVal val="#ppt_x"/>
                                          </p:val>
                                        </p:tav>
                                        <p:tav tm="100000">
                                          <p:val>
                                            <p:strVal val="#ppt_x"/>
                                          </p:val>
                                        </p:tav>
                                      </p:tavLst>
                                    </p:anim>
                                    <p:anim calcmode="lin" valueType="num">
                                      <p:cBhvr>
                                        <p:cTn id="46" dur="1000" fill="hold"/>
                                        <p:tgtEl>
                                          <p:spTgt spid="33"/>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fade">
                                      <p:cBhvr>
                                        <p:cTn id="49" dur="1000"/>
                                        <p:tgtEl>
                                          <p:spTgt spid="34"/>
                                        </p:tgtEl>
                                      </p:cBhvr>
                                    </p:animEffect>
                                    <p:anim calcmode="lin" valueType="num">
                                      <p:cBhvr>
                                        <p:cTn id="50" dur="1000" fill="hold"/>
                                        <p:tgtEl>
                                          <p:spTgt spid="34"/>
                                        </p:tgtEl>
                                        <p:attrNameLst>
                                          <p:attrName>ppt_x</p:attrName>
                                        </p:attrNameLst>
                                      </p:cBhvr>
                                      <p:tavLst>
                                        <p:tav tm="0">
                                          <p:val>
                                            <p:strVal val="#ppt_x"/>
                                          </p:val>
                                        </p:tav>
                                        <p:tav tm="100000">
                                          <p:val>
                                            <p:strVal val="#ppt_x"/>
                                          </p:val>
                                        </p:tav>
                                      </p:tavLst>
                                    </p:anim>
                                    <p:anim calcmode="lin" valueType="num">
                                      <p:cBhvr>
                                        <p:cTn id="51"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fade">
                                      <p:cBhvr>
                                        <p:cTn id="56" dur="1000"/>
                                        <p:tgtEl>
                                          <p:spTgt spid="9"/>
                                        </p:tgtEl>
                                      </p:cBhvr>
                                    </p:animEffect>
                                    <p:anim calcmode="lin" valueType="num">
                                      <p:cBhvr>
                                        <p:cTn id="57" dur="1000" fill="hold"/>
                                        <p:tgtEl>
                                          <p:spTgt spid="9"/>
                                        </p:tgtEl>
                                        <p:attrNameLst>
                                          <p:attrName>ppt_x</p:attrName>
                                        </p:attrNameLst>
                                      </p:cBhvr>
                                      <p:tavLst>
                                        <p:tav tm="0">
                                          <p:val>
                                            <p:strVal val="#ppt_x"/>
                                          </p:val>
                                        </p:tav>
                                        <p:tav tm="100000">
                                          <p:val>
                                            <p:strVal val="#ppt_x"/>
                                          </p:val>
                                        </p:tav>
                                      </p:tavLst>
                                    </p:anim>
                                    <p:anim calcmode="lin" valueType="num">
                                      <p:cBhvr>
                                        <p:cTn id="58" dur="1000" fill="hold"/>
                                        <p:tgtEl>
                                          <p:spTgt spid="9"/>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fade">
                                      <p:cBhvr>
                                        <p:cTn id="61" dur="1000"/>
                                        <p:tgtEl>
                                          <p:spTgt spid="35"/>
                                        </p:tgtEl>
                                      </p:cBhvr>
                                    </p:animEffect>
                                    <p:anim calcmode="lin" valueType="num">
                                      <p:cBhvr>
                                        <p:cTn id="62" dur="1000" fill="hold"/>
                                        <p:tgtEl>
                                          <p:spTgt spid="35"/>
                                        </p:tgtEl>
                                        <p:attrNameLst>
                                          <p:attrName>ppt_x</p:attrName>
                                        </p:attrNameLst>
                                      </p:cBhvr>
                                      <p:tavLst>
                                        <p:tav tm="0">
                                          <p:val>
                                            <p:strVal val="#ppt_x"/>
                                          </p:val>
                                        </p:tav>
                                        <p:tav tm="100000">
                                          <p:val>
                                            <p:strVal val="#ppt_x"/>
                                          </p:val>
                                        </p:tav>
                                      </p:tavLst>
                                    </p:anim>
                                    <p:anim calcmode="lin" valueType="num">
                                      <p:cBhvr>
                                        <p:cTn id="63" dur="1000" fill="hold"/>
                                        <p:tgtEl>
                                          <p:spTgt spid="35"/>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fade">
                                      <p:cBhvr>
                                        <p:cTn id="66" dur="1000"/>
                                        <p:tgtEl>
                                          <p:spTgt spid="36"/>
                                        </p:tgtEl>
                                      </p:cBhvr>
                                    </p:animEffect>
                                    <p:anim calcmode="lin" valueType="num">
                                      <p:cBhvr>
                                        <p:cTn id="67" dur="1000" fill="hold"/>
                                        <p:tgtEl>
                                          <p:spTgt spid="36"/>
                                        </p:tgtEl>
                                        <p:attrNameLst>
                                          <p:attrName>ppt_x</p:attrName>
                                        </p:attrNameLst>
                                      </p:cBhvr>
                                      <p:tavLst>
                                        <p:tav tm="0">
                                          <p:val>
                                            <p:strVal val="#ppt_x"/>
                                          </p:val>
                                        </p:tav>
                                        <p:tav tm="100000">
                                          <p:val>
                                            <p:strVal val="#ppt_x"/>
                                          </p:val>
                                        </p:tav>
                                      </p:tavLst>
                                    </p:anim>
                                    <p:anim calcmode="lin" valueType="num">
                                      <p:cBhvr>
                                        <p:cTn id="68" dur="1000" fill="hold"/>
                                        <p:tgtEl>
                                          <p:spTgt spid="36"/>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fade">
                                      <p:cBhvr>
                                        <p:cTn id="71" dur="1000"/>
                                        <p:tgtEl>
                                          <p:spTgt spid="37"/>
                                        </p:tgtEl>
                                      </p:cBhvr>
                                    </p:animEffect>
                                    <p:anim calcmode="lin" valueType="num">
                                      <p:cBhvr>
                                        <p:cTn id="72" dur="1000" fill="hold"/>
                                        <p:tgtEl>
                                          <p:spTgt spid="37"/>
                                        </p:tgtEl>
                                        <p:attrNameLst>
                                          <p:attrName>ppt_x</p:attrName>
                                        </p:attrNameLst>
                                      </p:cBhvr>
                                      <p:tavLst>
                                        <p:tav tm="0">
                                          <p:val>
                                            <p:strVal val="#ppt_x"/>
                                          </p:val>
                                        </p:tav>
                                        <p:tav tm="100000">
                                          <p:val>
                                            <p:strVal val="#ppt_x"/>
                                          </p:val>
                                        </p:tav>
                                      </p:tavLst>
                                    </p:anim>
                                    <p:anim calcmode="lin" valueType="num">
                                      <p:cBhvr>
                                        <p:cTn id="73"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27" grpId="0"/>
      <p:bldP spid="29" grpId="0"/>
      <p:bldP spid="31" grpId="0"/>
      <p:bldP spid="32" grpId="0"/>
      <p:bldP spid="33" grpId="0"/>
      <p:bldP spid="34" grpId="0"/>
      <p:bldP spid="35" grpId="0"/>
      <p:bldP spid="36" grpId="0"/>
      <p:bldP spid="37" grpId="0"/>
    </p:bldLst>
  </p:timing>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0A57FE"/>
      </a:accent1>
      <a:accent2>
        <a:srgbClr val="286BFE"/>
      </a:accent2>
      <a:accent3>
        <a:srgbClr val="457EFE"/>
      </a:accent3>
      <a:accent4>
        <a:srgbClr val="7FA5FE"/>
      </a:accent4>
      <a:accent5>
        <a:srgbClr val="BACEF9"/>
      </a:accent5>
      <a:accent6>
        <a:srgbClr val="BACEF9"/>
      </a:accent6>
      <a:hlink>
        <a:srgbClr val="0563C1"/>
      </a:hlink>
      <a:folHlink>
        <a:srgbClr val="954F72"/>
      </a:folHlink>
    </a:clrScheme>
    <a:fontScheme name="Custom 2">
      <a:majorFont>
        <a:latin typeface="Montserra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5767</TotalTime>
  <Words>3939</Words>
  <Application>Microsoft Macintosh PowerPoint</Application>
  <PresentationFormat>Widescreen</PresentationFormat>
  <Paragraphs>262</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Brutel</vt:lpstr>
      <vt:lpstr>Calibri</vt:lpstr>
      <vt:lpstr>Montserrat</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 Zaman</dc:creator>
  <cp:lastModifiedBy>Purushottam Kumar</cp:lastModifiedBy>
  <cp:revision>114</cp:revision>
  <dcterms:created xsi:type="dcterms:W3CDTF">2020-09-18T21:48:46Z</dcterms:created>
  <dcterms:modified xsi:type="dcterms:W3CDTF">2024-02-02T18:20:06Z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2024-02-02T09:15:13Z</vt:lpwstr>
  </property>
  <property fmtid="{D5CDD505-2E9C-101B-9397-08002B2CF9AE}" pid="4" name="MSIP_Label_defa4170-0d19-0005-0004-bc88714345d2_Method">
    <vt:lpwstr>Privileged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c61a1c6d-4a0f-465d-85b4-0e1c06522f49</vt:lpwstr>
  </property>
  <property fmtid="{D5CDD505-2E9C-101B-9397-08002B2CF9AE}" pid="7" name="MSIP_Label_defa4170-0d19-0005-0004-bc88714345d2_ActionId">
    <vt:lpwstr>df7a3054-bee0-4650-a5ad-a52d4b3e9526</vt:lpwstr>
  </property>
  <property fmtid="{D5CDD505-2E9C-101B-9397-08002B2CF9AE}" pid="8" name="MSIP_Label_defa4170-0d19-0005-0004-bc88714345d2_ContentBits">
    <vt:lpwstr>0</vt:lpwstr>
  </property>
</Properties>
</file>

<file path=docProps/thumbnail.jpeg>
</file>